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5" Type="http://schemas.openxmlformats.org/officeDocument/2006/relationships/custom-properties" Target="docProps/custom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sldIdLst>
    <p:sldId id="292" r:id="rId5"/>
    <p:sldId id="257" r:id="rId6"/>
    <p:sldId id="258" r:id="rId7"/>
    <p:sldId id="274" r:id="rId8"/>
    <p:sldId id="261" r:id="rId9"/>
    <p:sldId id="275" r:id="rId10"/>
    <p:sldId id="276" r:id="rId11"/>
    <p:sldId id="277" r:id="rId12"/>
    <p:sldId id="282" r:id="rId13"/>
    <p:sldId id="289" r:id="rId14"/>
    <p:sldId id="290" r:id="rId15"/>
    <p:sldId id="291" r:id="rId16"/>
    <p:sldId id="278" r:id="rId17"/>
    <p:sldId id="297" r:id="rId18"/>
    <p:sldId id="262" r:id="rId19"/>
    <p:sldId id="283" r:id="rId20"/>
    <p:sldId id="268" r:id="rId21"/>
    <p:sldId id="284" r:id="rId22"/>
    <p:sldId id="271" r:id="rId23"/>
    <p:sldId id="285" r:id="rId24"/>
    <p:sldId id="286" r:id="rId25"/>
    <p:sldId id="272" r:id="rId26"/>
    <p:sldId id="287" r:id="rId27"/>
    <p:sldId id="296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FF90"/>
    <a:srgbClr val="99FFCC"/>
    <a:srgbClr val="00FF99"/>
    <a:srgbClr val="66FF33"/>
    <a:srgbClr val="66FF99"/>
    <a:srgbClr val="0FBCF9"/>
    <a:srgbClr val="00B050"/>
    <a:srgbClr val="FFD32A"/>
    <a:srgbClr val="5BC992"/>
    <a:srgbClr val="F53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 /><Relationship Id="rId13" Type="http://schemas.openxmlformats.org/officeDocument/2006/relationships/slide" Target="slides/slide9.xml" /><Relationship Id="rId18" Type="http://schemas.openxmlformats.org/officeDocument/2006/relationships/slide" Target="slides/slide14.xml" /><Relationship Id="rId26" Type="http://schemas.openxmlformats.org/officeDocument/2006/relationships/slide" Target="slides/slide22.xml" /><Relationship Id="rId3" Type="http://schemas.openxmlformats.org/officeDocument/2006/relationships/customXml" Target="../customXml/item3.xml" /><Relationship Id="rId21" Type="http://schemas.openxmlformats.org/officeDocument/2006/relationships/slide" Target="slides/slide17.xml" /><Relationship Id="rId7" Type="http://schemas.openxmlformats.org/officeDocument/2006/relationships/slide" Target="slides/slide3.xml" /><Relationship Id="rId12" Type="http://schemas.openxmlformats.org/officeDocument/2006/relationships/slide" Target="slides/slide8.xml" /><Relationship Id="rId17" Type="http://schemas.openxmlformats.org/officeDocument/2006/relationships/slide" Target="slides/slide13.xml" /><Relationship Id="rId25" Type="http://schemas.openxmlformats.org/officeDocument/2006/relationships/slide" Target="slides/slide21.xml" /><Relationship Id="rId33" Type="http://schemas.openxmlformats.org/officeDocument/2006/relationships/tableStyles" Target="tableStyles.xml" /><Relationship Id="rId2" Type="http://schemas.openxmlformats.org/officeDocument/2006/relationships/customXml" Target="../customXml/item2.xml" /><Relationship Id="rId16" Type="http://schemas.openxmlformats.org/officeDocument/2006/relationships/slide" Target="slides/slide12.xml" /><Relationship Id="rId20" Type="http://schemas.openxmlformats.org/officeDocument/2006/relationships/slide" Target="slides/slide16.xml" /><Relationship Id="rId29" Type="http://schemas.openxmlformats.org/officeDocument/2006/relationships/notesMaster" Target="notesMasters/notesMaster1.xml" /><Relationship Id="rId1" Type="http://schemas.openxmlformats.org/officeDocument/2006/relationships/customXml" Target="../customXml/item1.xml" /><Relationship Id="rId6" Type="http://schemas.openxmlformats.org/officeDocument/2006/relationships/slide" Target="slides/slide2.xml" /><Relationship Id="rId11" Type="http://schemas.openxmlformats.org/officeDocument/2006/relationships/slide" Target="slides/slide7.xml" /><Relationship Id="rId24" Type="http://schemas.openxmlformats.org/officeDocument/2006/relationships/slide" Target="slides/slide20.xml" /><Relationship Id="rId32" Type="http://schemas.openxmlformats.org/officeDocument/2006/relationships/theme" Target="theme/theme1.xml" /><Relationship Id="rId5" Type="http://schemas.openxmlformats.org/officeDocument/2006/relationships/slide" Target="slides/slide1.xml" /><Relationship Id="rId15" Type="http://schemas.openxmlformats.org/officeDocument/2006/relationships/slide" Target="slides/slide11.xml" /><Relationship Id="rId23" Type="http://schemas.openxmlformats.org/officeDocument/2006/relationships/slide" Target="slides/slide19.xml" /><Relationship Id="rId28" Type="http://schemas.openxmlformats.org/officeDocument/2006/relationships/slide" Target="slides/slide24.xml" /><Relationship Id="rId10" Type="http://schemas.openxmlformats.org/officeDocument/2006/relationships/slide" Target="slides/slide6.xml" /><Relationship Id="rId19" Type="http://schemas.openxmlformats.org/officeDocument/2006/relationships/slide" Target="slides/slide15.xml" /><Relationship Id="rId31" Type="http://schemas.openxmlformats.org/officeDocument/2006/relationships/viewProps" Target="viewProps.xml" /><Relationship Id="rId4" Type="http://schemas.openxmlformats.org/officeDocument/2006/relationships/slideMaster" Target="slideMasters/slideMaster1.xml" /><Relationship Id="rId9" Type="http://schemas.openxmlformats.org/officeDocument/2006/relationships/slide" Target="slides/slide5.xml" /><Relationship Id="rId14" Type="http://schemas.openxmlformats.org/officeDocument/2006/relationships/slide" Target="slides/slide10.xml" /><Relationship Id="rId22" Type="http://schemas.openxmlformats.org/officeDocument/2006/relationships/slide" Target="slides/slide18.xml" /><Relationship Id="rId27" Type="http://schemas.openxmlformats.org/officeDocument/2006/relationships/slide" Target="slides/slide23.xml" /><Relationship Id="rId30" Type="http://schemas.openxmlformats.org/officeDocument/2006/relationships/presProps" Target="presProps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6FBFC7-31C2-417F-8904-A6982052D68E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CC46DB-0766-45EA-B16D-7516A40EF11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628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724505-BFDF-47C7-97FF-6875E9C6D2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EF7469-826D-4A2B-AF87-E58F7280CE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D710C76-44B6-4896-92DA-88784AB2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BAD4797-4DF3-4EF7-90D2-677477885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F19CFE-F9FE-40AA-906E-EAB51B092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25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CA326B-9531-4729-9DD4-295EB500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777EF6A-3BE5-4F04-AA81-909756E20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64B516-6EC2-4B43-AE66-82131CF79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ED42F35-81F7-48BC-81D3-D6DC471FE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CDC589-EA38-49BC-B2E5-CB4D92404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8912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3DEDBD-6881-42FA-A91C-5A9C23AEEB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7D7B35F-9C81-46B8-B547-4665C4F59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671EA1-AD99-4A32-88CE-982F0A525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6435A8-DFF3-4AFB-8CC1-C5D157782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3C6700-383D-4B26-A1A0-27C39088E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3E38F8-2D34-4B10-A35C-052A07B0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520BE4-7BDF-4FE0-B2DB-FDC953337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235A6DB-645A-4B6B-AC6B-E7B86ACC6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706147-ABDD-4970-805A-72C044D24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134F1AD-6414-4A3B-AB7A-90759A6BD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48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0DF0BB-C3D7-45C9-A66F-6DF276CF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F06D02B-085A-4B90-8369-BCC23E9F0F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4A609C3-DAF3-4957-AACE-599EA904B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7A5F30F-E97A-4B39-A47C-2BABCFCDF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47B86E-0ADF-4CAC-8B9B-02F36D138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134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E2B7E-273F-4985-A28A-CD63F1658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BD0D9D4-97F8-4590-9E64-87FBF2CBE6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724C67E-4022-4DD6-8C6E-9939604938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B7E6E6C-0601-46BB-A0FD-7F7018567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F3243FA-317D-4870-AC91-CD2B3902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95E0876-B4E3-4CCE-8B14-6A61EF020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6239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AFDB5-6034-496A-BBD5-3E9C9D3F1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2B23DCB-68A0-4AD2-9D4F-31251B14D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E8F22BB-19FE-4C37-A553-799E23D904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C5797F-8EEE-4801-BE46-88B1B22EFF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27287D-F3E3-421E-A41E-0DCB5885C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85FCB24-32A6-4E03-BDC4-F24EC55B5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84865AF-6631-4813-86DA-6403CF08F1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8B4F42A-EC29-4421-A96F-43567B0A2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452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8A6984-D5B9-482E-ACB4-75B5278BC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59C7F75-D987-4376-806E-7D37D06A8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398DF1D-D956-40E7-B23C-8FB0B8FBF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1777C6F-DAFB-455A-B785-71EB19D4F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629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1AFA2CD-6019-482F-91D7-F2CEF0BA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2F7E57-2D25-4346-AFB6-705C8ED01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CA8C6F3-352C-4EDB-A005-5D562BBA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7595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427DEC-33EB-4C39-A9A1-48E8EDC8F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4341D1-DE21-4051-9DDB-8BE977ECC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E560BB8-4529-4799-951F-DC4629169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38E058F-FDDD-4FA3-B12E-966596D2F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6F49D84-2FD7-4CCD-8E22-4D3482287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25AAFDE-CE20-42D8-BB1A-9CCA8C57E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9068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E916C0-5E45-4838-BC1A-3356FC3D3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A0081E4-5F16-48A9-ACEE-B2495756E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29B93DC-4FDA-4B28-85DE-3C21B59550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1AE634-6313-4432-AC80-4B22923A8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777D98-757E-4F1A-9FCF-E2CFFC3B4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2DF1AA-4578-45A3-AB8B-F5E29D532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1358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9A55790-A71F-4034-9C68-71322EF2A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E3ABCB4-A8C7-475F-8460-D4617F144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DACB2C-73DD-4776-A57F-BB373DECE8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3E6CB-0DB6-494B-801F-015E6E1E343A}" type="datetimeFigureOut">
              <a:rPr lang="pt-BR" smtClean="0"/>
              <a:t>25/11/2021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B0AE14F-4D98-4EE5-B496-CD9D04DB88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20CDEF9-0E1A-4AD9-AC9D-193E111278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1F33C-C903-4D87-AACC-A7B1358BCD4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839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image" Target="../media/image26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4" Type="http://schemas.openxmlformats.org/officeDocument/2006/relationships/image" Target="../media/image12.svg" /><Relationship Id="rId9" Type="http://schemas.openxmlformats.org/officeDocument/2006/relationships/image" Target="../media/image27.png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image" Target="../media/image28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10" Type="http://schemas.openxmlformats.org/officeDocument/2006/relationships/image" Target="../media/image30.jpeg" /><Relationship Id="rId4" Type="http://schemas.openxmlformats.org/officeDocument/2006/relationships/image" Target="../media/image12.svg" /><Relationship Id="rId9" Type="http://schemas.openxmlformats.org/officeDocument/2006/relationships/image" Target="../media/image29.png" 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5.png" /><Relationship Id="rId7" Type="http://schemas.openxmlformats.org/officeDocument/2006/relationships/image" Target="../media/image13.png" /><Relationship Id="rId2" Type="http://schemas.openxmlformats.org/officeDocument/2006/relationships/image" Target="../media/image31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3.svg" /><Relationship Id="rId5" Type="http://schemas.openxmlformats.org/officeDocument/2006/relationships/image" Target="../media/image32.png" /><Relationship Id="rId4" Type="http://schemas.openxmlformats.org/officeDocument/2006/relationships/image" Target="../media/image6.svg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 /><Relationship Id="rId2" Type="http://schemas.openxmlformats.org/officeDocument/2006/relationships/image" Target="../media/image34.jpe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5.png" /><Relationship Id="rId7" Type="http://schemas.openxmlformats.org/officeDocument/2006/relationships/image" Target="../media/image13.png" /><Relationship Id="rId2" Type="http://schemas.openxmlformats.org/officeDocument/2006/relationships/image" Target="../media/image36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2.svg" /><Relationship Id="rId5" Type="http://schemas.openxmlformats.org/officeDocument/2006/relationships/image" Target="../media/image11.png" /><Relationship Id="rId4" Type="http://schemas.openxmlformats.org/officeDocument/2006/relationships/image" Target="../media/image6.svg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37.jpeg" /><Relationship Id="rId5" Type="http://schemas.openxmlformats.org/officeDocument/2006/relationships/image" Target="../media/image14.svg" /><Relationship Id="rId4" Type="http://schemas.openxmlformats.org/officeDocument/2006/relationships/image" Target="../media/image13.png" 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 /><Relationship Id="rId3" Type="http://schemas.openxmlformats.org/officeDocument/2006/relationships/image" Target="../media/image39.svg" /><Relationship Id="rId7" Type="http://schemas.openxmlformats.org/officeDocument/2006/relationships/image" Target="../media/image43.jpeg" /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2.png" /><Relationship Id="rId11" Type="http://schemas.openxmlformats.org/officeDocument/2006/relationships/image" Target="../media/image45.png" /><Relationship Id="rId5" Type="http://schemas.openxmlformats.org/officeDocument/2006/relationships/image" Target="../media/image41.png" /><Relationship Id="rId10" Type="http://schemas.openxmlformats.org/officeDocument/2006/relationships/image" Target="../media/image19.svg" /><Relationship Id="rId4" Type="http://schemas.openxmlformats.org/officeDocument/2006/relationships/image" Target="../media/image40.png" /><Relationship Id="rId9" Type="http://schemas.openxmlformats.org/officeDocument/2006/relationships/image" Target="../media/image18.png" 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 /><Relationship Id="rId3" Type="http://schemas.openxmlformats.org/officeDocument/2006/relationships/image" Target="../media/image19.svg" /><Relationship Id="rId7" Type="http://schemas.openxmlformats.org/officeDocument/2006/relationships/image" Target="../media/image49.pn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48.png" /><Relationship Id="rId5" Type="http://schemas.openxmlformats.org/officeDocument/2006/relationships/image" Target="../media/image47.svg" /><Relationship Id="rId10" Type="http://schemas.openxmlformats.org/officeDocument/2006/relationships/image" Target="../media/image52.png" /><Relationship Id="rId4" Type="http://schemas.openxmlformats.org/officeDocument/2006/relationships/image" Target="../media/image46.png" /><Relationship Id="rId9" Type="http://schemas.openxmlformats.org/officeDocument/2006/relationships/image" Target="../media/image51.png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5.png" /><Relationship Id="rId5" Type="http://schemas.openxmlformats.org/officeDocument/2006/relationships/image" Target="../media/image54.svg" /><Relationship Id="rId4" Type="http://schemas.openxmlformats.org/officeDocument/2006/relationships/image" Target="../media/image53.png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 /><Relationship Id="rId3" Type="http://schemas.openxmlformats.org/officeDocument/2006/relationships/image" Target="../media/image3.png" /><Relationship Id="rId7" Type="http://schemas.openxmlformats.org/officeDocument/2006/relationships/image" Target="../media/image5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.xml" /><Relationship Id="rId6" Type="http://schemas.microsoft.com/office/2007/relationships/hdphoto" Target="../media/hdphoto2.wdp" /><Relationship Id="rId5" Type="http://schemas.openxmlformats.org/officeDocument/2006/relationships/image" Target="../media/image4.png" /><Relationship Id="rId4" Type="http://schemas.microsoft.com/office/2007/relationships/hdphoto" Target="../media/hdphoto1.wdp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6.png" /><Relationship Id="rId5" Type="http://schemas.openxmlformats.org/officeDocument/2006/relationships/image" Target="../media/image54.svg" /><Relationship Id="rId4" Type="http://schemas.openxmlformats.org/officeDocument/2006/relationships/image" Target="../media/image53.png" 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 /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57.png" /><Relationship Id="rId5" Type="http://schemas.openxmlformats.org/officeDocument/2006/relationships/image" Target="../media/image54.svg" /><Relationship Id="rId4" Type="http://schemas.openxmlformats.org/officeDocument/2006/relationships/image" Target="../media/image53.png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59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19.svg" 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 /><Relationship Id="rId2" Type="http://schemas.openxmlformats.org/officeDocument/2006/relationships/image" Target="../media/image60.jpeg" /><Relationship Id="rId1" Type="http://schemas.openxmlformats.org/officeDocument/2006/relationships/slideLayout" Target="../slideLayouts/slideLayout7.xml" /><Relationship Id="rId5" Type="http://schemas.openxmlformats.org/officeDocument/2006/relationships/image" Target="../media/image62.jpeg" /><Relationship Id="rId4" Type="http://schemas.openxmlformats.org/officeDocument/2006/relationships/image" Target="../media/image61.jpeg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 /><Relationship Id="rId2" Type="http://schemas.openxmlformats.org/officeDocument/2006/relationships/image" Target="../media/image7.jpe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9.svg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 /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4.svg" /><Relationship Id="rId5" Type="http://schemas.openxmlformats.org/officeDocument/2006/relationships/image" Target="../media/image13.png" /><Relationship Id="rId4" Type="http://schemas.openxmlformats.org/officeDocument/2006/relationships/image" Target="../media/image12.svg" 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 /><Relationship Id="rId3" Type="http://schemas.openxmlformats.org/officeDocument/2006/relationships/image" Target="../media/image16.png" /><Relationship Id="rId7" Type="http://schemas.openxmlformats.org/officeDocument/2006/relationships/image" Target="../media/image11.png" /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4" Type="http://schemas.openxmlformats.org/officeDocument/2006/relationships/image" Target="../media/image17.svg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image" Target="../media/image20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10" Type="http://schemas.openxmlformats.org/officeDocument/2006/relationships/image" Target="../media/image22.svg" /><Relationship Id="rId4" Type="http://schemas.openxmlformats.org/officeDocument/2006/relationships/image" Target="../media/image12.svg" /><Relationship Id="rId9" Type="http://schemas.openxmlformats.org/officeDocument/2006/relationships/image" Target="../media/image21.png" 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2.svg" /><Relationship Id="rId7" Type="http://schemas.openxmlformats.org/officeDocument/2006/relationships/image" Target="../media/image13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23.jpeg" /><Relationship Id="rId5" Type="http://schemas.openxmlformats.org/officeDocument/2006/relationships/image" Target="../media/image19.svg" /><Relationship Id="rId4" Type="http://schemas.openxmlformats.org/officeDocument/2006/relationships/image" Target="../media/image18.png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image" Target="../media/image24.jpe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4" Type="http://schemas.openxmlformats.org/officeDocument/2006/relationships/image" Target="../media/image12.svg" 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 /><Relationship Id="rId3" Type="http://schemas.openxmlformats.org/officeDocument/2006/relationships/image" Target="../media/image11.png" /><Relationship Id="rId7" Type="http://schemas.openxmlformats.org/officeDocument/2006/relationships/image" Target="../media/image13.pn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svg" /><Relationship Id="rId5" Type="http://schemas.openxmlformats.org/officeDocument/2006/relationships/image" Target="../media/image18.png" /><Relationship Id="rId4" Type="http://schemas.openxmlformats.org/officeDocument/2006/relationships/image" Target="../media/image12.sv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DD210933-52CD-4143-AE4A-937C88702606}"/>
              </a:ext>
            </a:extLst>
          </p:cNvPr>
          <p:cNvSpPr/>
          <p:nvPr/>
        </p:nvSpPr>
        <p:spPr>
          <a:xfrm rot="10800000">
            <a:off x="7062537" y="-1"/>
            <a:ext cx="5221705" cy="6858000"/>
          </a:xfrm>
          <a:prstGeom prst="homePlate">
            <a:avLst>
              <a:gd name="adj" fmla="val 30317"/>
            </a:avLst>
          </a:prstGeom>
          <a:solidFill>
            <a:srgbClr val="1E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3B2A28-C040-40BA-B426-1E92312FEC38}"/>
              </a:ext>
            </a:extLst>
          </p:cNvPr>
          <p:cNvSpPr txBox="1"/>
          <p:nvPr/>
        </p:nvSpPr>
        <p:spPr>
          <a:xfrm>
            <a:off x="7346616" y="2718697"/>
            <a:ext cx="477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solidFill>
                  <a:srgbClr val="00FF99"/>
                </a:solidFill>
                <a:latin typeface="Agency FB" panose="020B0503020202020204" pitchFamily="34" charset="0"/>
              </a:rPr>
              <a:t>Costurando</a:t>
            </a:r>
            <a:r>
              <a:rPr lang="pt-BR" sz="6000">
                <a:solidFill>
                  <a:schemeClr val="bg1"/>
                </a:solidFill>
                <a:latin typeface="Agency FB" panose="020B0503020202020204" pitchFamily="34" charset="0"/>
              </a:rPr>
              <a:t> </a:t>
            </a:r>
            <a:r>
              <a:rPr lang="pt-BR" sz="6000">
                <a:solidFill>
                  <a:srgbClr val="00FF99"/>
                </a:solidFill>
                <a:latin typeface="Agency FB" panose="020B0503020202020204" pitchFamily="34" charset="0"/>
              </a:rPr>
              <a:t>Ideias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2AECDB3-7159-4851-8601-941B6B8B9EBE}"/>
              </a:ext>
            </a:extLst>
          </p:cNvPr>
          <p:cNvSpPr/>
          <p:nvPr/>
        </p:nvSpPr>
        <p:spPr>
          <a:xfrm>
            <a:off x="192505" y="148951"/>
            <a:ext cx="11929311" cy="6456385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869822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2741" y="208757"/>
            <a:ext cx="3456289" cy="2211506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59026" y="168966"/>
            <a:ext cx="11897139" cy="6470374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33727" y="3181852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205799" y="4353339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249453" y="293114"/>
            <a:ext cx="6861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latin typeface="Agency FB" panose="020B0503020202020204" pitchFamily="34" charset="0"/>
              </a:rPr>
              <a:t>ANÁLISE DE CONCORRENTES</a:t>
            </a:r>
          </a:p>
        </p:txBody>
      </p:sp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1563" y="4398285"/>
            <a:ext cx="3226749" cy="322674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35416" y="1062555"/>
            <a:ext cx="26404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>
                <a:latin typeface="Agency FB" panose="020B0503020202020204" pitchFamily="34" charset="0"/>
              </a:rPr>
              <a:t>Concorrentes Diretos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CC056903-7F22-419B-B815-0F23EE739186}"/>
              </a:ext>
            </a:extLst>
          </p:cNvPr>
          <p:cNvGrpSpPr/>
          <p:nvPr/>
        </p:nvGrpSpPr>
        <p:grpSpPr>
          <a:xfrm>
            <a:off x="6934115" y="2069638"/>
            <a:ext cx="4499128" cy="3095627"/>
            <a:chOff x="5576214" y="2003949"/>
            <a:chExt cx="4499128" cy="3095627"/>
          </a:xfrm>
        </p:grpSpPr>
        <p:sp>
          <p:nvSpPr>
            <p:cNvPr id="12" name="Meio-quadro 11"/>
            <p:cNvSpPr/>
            <p:nvPr/>
          </p:nvSpPr>
          <p:spPr>
            <a:xfrm rot="10800000">
              <a:off x="7584345" y="4501040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CA08533-04C5-4B6C-B4AC-6037335CFE83}"/>
                </a:ext>
              </a:extLst>
            </p:cNvPr>
            <p:cNvSpPr txBox="1"/>
            <p:nvPr/>
          </p:nvSpPr>
          <p:spPr>
            <a:xfrm>
              <a:off x="6042894" y="2395518"/>
              <a:ext cx="4032448" cy="1538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i="1">
                  <a:latin typeface="Agency FB" panose="020B0503020202020204" pitchFamily="34" charset="0"/>
                </a:rPr>
                <a:t>Pontos Fracos</a:t>
              </a:r>
            </a:p>
            <a:p>
              <a:endParaRPr lang="pt-BR" sz="2000" i="1">
                <a:latin typeface="Agency FB" panose="020B0503020202020204" pitchFamily="34" charset="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Divulgação dos serviços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Valores elevados</a:t>
              </a:r>
            </a:p>
          </p:txBody>
        </p:sp>
        <p:sp>
          <p:nvSpPr>
            <p:cNvPr id="14" name="Meio-quadro 13"/>
            <p:cNvSpPr/>
            <p:nvPr/>
          </p:nvSpPr>
          <p:spPr>
            <a:xfrm>
              <a:off x="5576214" y="2003949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4569283-AE24-454E-BF7B-6A2FD834DE70}"/>
              </a:ext>
            </a:extLst>
          </p:cNvPr>
          <p:cNvGrpSpPr/>
          <p:nvPr/>
        </p:nvGrpSpPr>
        <p:grpSpPr>
          <a:xfrm>
            <a:off x="3367705" y="2069638"/>
            <a:ext cx="3710938" cy="3161315"/>
            <a:chOff x="1320981" y="2003949"/>
            <a:chExt cx="3710938" cy="3161315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39E4653-7743-40F2-A5F6-79F7C9828EAA}"/>
                </a:ext>
              </a:extLst>
            </p:cNvPr>
            <p:cNvSpPr txBox="1"/>
            <p:nvPr/>
          </p:nvSpPr>
          <p:spPr>
            <a:xfrm>
              <a:off x="1788960" y="2354574"/>
              <a:ext cx="3226749" cy="2462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i="1">
                  <a:latin typeface="Agency FB" panose="020B0503020202020204" pitchFamily="34" charset="0"/>
                </a:rPr>
                <a:t>Pontos Fortes</a:t>
              </a:r>
            </a:p>
            <a:p>
              <a:endParaRPr lang="pt-BR" sz="2000" i="1">
                <a:latin typeface="Agency FB" panose="020B0503020202020204" pitchFamily="34" charset="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Oferece serviços online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Serviços à domicilio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Facilidade de utilização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Conforto para os clientes</a:t>
              </a:r>
            </a:p>
          </p:txBody>
        </p:sp>
        <p:sp>
          <p:nvSpPr>
            <p:cNvPr id="6" name="Meio-quadro 5"/>
            <p:cNvSpPr/>
            <p:nvPr/>
          </p:nvSpPr>
          <p:spPr>
            <a:xfrm>
              <a:off x="1320981" y="2003949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Meio-quadro 14"/>
            <p:cNvSpPr/>
            <p:nvPr/>
          </p:nvSpPr>
          <p:spPr>
            <a:xfrm rot="10800000">
              <a:off x="3514864" y="4566728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pic>
        <p:nvPicPr>
          <p:cNvPr id="17" name="image1.png">
            <a:extLst>
              <a:ext uri="{FF2B5EF4-FFF2-40B4-BE49-F238E27FC236}">
                <a16:creationId xmlns:a16="http://schemas.microsoft.com/office/drawing/2014/main" id="{9A26EC8D-7CE4-44F5-B33B-BF5BBE1C5DF5}"/>
              </a:ext>
            </a:extLst>
          </p:cNvPr>
          <p:cNvPicPr/>
          <p:nvPr/>
        </p:nvPicPr>
        <p:blipFill rotWithShape="1">
          <a:blip r:embed="rId9"/>
          <a:srcRect l="7811" t="1174" r="75586" b="82169"/>
          <a:stretch/>
        </p:blipFill>
        <p:spPr>
          <a:xfrm>
            <a:off x="558709" y="1811690"/>
            <a:ext cx="2379564" cy="14770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7059842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92504" y="192505"/>
            <a:ext cx="11839075" cy="6436895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1.png">
            <a:extLst>
              <a:ext uri="{FF2B5EF4-FFF2-40B4-BE49-F238E27FC236}">
                <a16:creationId xmlns:a16="http://schemas.microsoft.com/office/drawing/2014/main" id="{4EDBAB55-76CD-41C8-B497-EF7E6850497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69918" y="693578"/>
            <a:ext cx="11684246" cy="543474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1547502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1459" y="172435"/>
            <a:ext cx="2421088" cy="1533535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214213" y="172435"/>
            <a:ext cx="11763574" cy="6470374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883445" y="3539818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574359" y="4394674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249453" y="293114"/>
            <a:ext cx="6861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latin typeface="Agency FB" panose="020B0503020202020204" pitchFamily="34" charset="0"/>
              </a:rPr>
              <a:t>ANÁLISE DE CONCORRENTES</a:t>
            </a:r>
          </a:p>
        </p:txBody>
      </p:sp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21459" y="4948565"/>
            <a:ext cx="3431544" cy="343154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62132" y="1032182"/>
            <a:ext cx="28985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>
                <a:latin typeface="Agency FB" panose="020B0503020202020204" pitchFamily="34" charset="0"/>
              </a:rPr>
              <a:t>Concorrentes Indiretos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2F4009D-43D6-41AF-AE63-E16F12FB69B3}"/>
              </a:ext>
            </a:extLst>
          </p:cNvPr>
          <p:cNvGrpSpPr/>
          <p:nvPr/>
        </p:nvGrpSpPr>
        <p:grpSpPr>
          <a:xfrm>
            <a:off x="7139516" y="2003949"/>
            <a:ext cx="4740265" cy="3119648"/>
            <a:chOff x="5501777" y="2003949"/>
            <a:chExt cx="4038536" cy="3119648"/>
          </a:xfrm>
        </p:grpSpPr>
        <p:sp>
          <p:nvSpPr>
            <p:cNvPr id="12" name="Meio-quadro 11"/>
            <p:cNvSpPr/>
            <p:nvPr/>
          </p:nvSpPr>
          <p:spPr>
            <a:xfrm rot="10800000">
              <a:off x="7682539" y="4525061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1CA08533-04C5-4B6C-B4AC-6037335CFE83}"/>
                </a:ext>
              </a:extLst>
            </p:cNvPr>
            <p:cNvSpPr txBox="1"/>
            <p:nvPr/>
          </p:nvSpPr>
          <p:spPr>
            <a:xfrm>
              <a:off x="5810273" y="2310553"/>
              <a:ext cx="3730040" cy="27699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i="1">
                  <a:latin typeface="Agency FB" panose="020B0503020202020204" pitchFamily="34" charset="0"/>
                </a:rPr>
                <a:t>Pontos Fracos</a:t>
              </a:r>
            </a:p>
            <a:p>
              <a:endParaRPr lang="pt-BR" sz="2000" i="1">
                <a:latin typeface="Agency FB" panose="020B0503020202020204" pitchFamily="34" charset="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Não trabalham com serviços online.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Não trabalham com serviços à domicílio.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Não conseguem atender ao máximo de localidades.</a:t>
              </a:r>
            </a:p>
            <a:p>
              <a:pPr>
                <a:spcAft>
                  <a:spcPts val="1200"/>
                </a:spcAft>
              </a:pPr>
              <a:endParaRPr lang="pt-BR" sz="2000" i="1">
                <a:latin typeface="Agency FB" panose="020B0503020202020204" pitchFamily="34" charset="0"/>
              </a:endParaRPr>
            </a:p>
          </p:txBody>
        </p:sp>
        <p:sp>
          <p:nvSpPr>
            <p:cNvPr id="14" name="Meio-quadro 13"/>
            <p:cNvSpPr/>
            <p:nvPr/>
          </p:nvSpPr>
          <p:spPr>
            <a:xfrm>
              <a:off x="5501777" y="2003949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3D70469-1BFD-4AFA-9C62-5C9C7FAC0E20}"/>
              </a:ext>
            </a:extLst>
          </p:cNvPr>
          <p:cNvGrpSpPr/>
          <p:nvPr/>
        </p:nvGrpSpPr>
        <p:grpSpPr>
          <a:xfrm>
            <a:off x="3596866" y="2002849"/>
            <a:ext cx="3541378" cy="3043548"/>
            <a:chOff x="1320981" y="2003949"/>
            <a:chExt cx="3541378" cy="2874926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39E4653-7743-40F2-A5F6-79F7C9828EAA}"/>
                </a:ext>
              </a:extLst>
            </p:cNvPr>
            <p:cNvSpPr txBox="1"/>
            <p:nvPr/>
          </p:nvSpPr>
          <p:spPr>
            <a:xfrm>
              <a:off x="1635610" y="2359490"/>
              <a:ext cx="322674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i="1">
                  <a:latin typeface="Agency FB" panose="020B0503020202020204" pitchFamily="34" charset="0"/>
                </a:rPr>
                <a:t>Pontos Fortes</a:t>
              </a:r>
            </a:p>
            <a:p>
              <a:endParaRPr lang="pt-BR" sz="2000" i="1">
                <a:latin typeface="Agency FB" panose="020B0503020202020204" pitchFamily="34" charset="0"/>
              </a:endParaRP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Tratamento direto com cliente que traz confiabilidade.</a:t>
              </a:r>
            </a:p>
            <a:p>
              <a:pPr marL="342900" indent="-342900">
                <a:spcAft>
                  <a:spcPts val="1200"/>
                </a:spcAft>
                <a:buFont typeface="Arial" panose="020B0604020202020204" pitchFamily="34" charset="0"/>
                <a:buChar char="•"/>
              </a:pPr>
              <a:r>
                <a:rPr lang="pt-BR" sz="2000" i="1">
                  <a:latin typeface="Agency FB" panose="020B0503020202020204" pitchFamily="34" charset="0"/>
                </a:rPr>
                <a:t>Serviços feitos na hora.</a:t>
              </a:r>
            </a:p>
          </p:txBody>
        </p:sp>
        <p:sp>
          <p:nvSpPr>
            <p:cNvPr id="6" name="Meio-quadro 5"/>
            <p:cNvSpPr/>
            <p:nvPr/>
          </p:nvSpPr>
          <p:spPr>
            <a:xfrm>
              <a:off x="1320981" y="2003949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5" name="Meio-quadro 14"/>
            <p:cNvSpPr/>
            <p:nvPr/>
          </p:nvSpPr>
          <p:spPr>
            <a:xfrm rot="10800000">
              <a:off x="3345304" y="4280339"/>
              <a:ext cx="1517055" cy="598536"/>
            </a:xfrm>
            <a:prstGeom prst="halfFram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pic>
        <p:nvPicPr>
          <p:cNvPr id="20" name="Imagem 19">
            <a:extLst>
              <a:ext uri="{FF2B5EF4-FFF2-40B4-BE49-F238E27FC236}">
                <a16:creationId xmlns:a16="http://schemas.microsoft.com/office/drawing/2014/main" id="{4AF33EFA-8FF9-4F00-BB99-FE3CAB4874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7"/>
          <a:stretch/>
        </p:blipFill>
        <p:spPr>
          <a:xfrm>
            <a:off x="1135064" y="3337723"/>
            <a:ext cx="1308888" cy="981163"/>
          </a:xfrm>
          <a:prstGeom prst="rect">
            <a:avLst/>
          </a:prstGeom>
        </p:spPr>
      </p:pic>
      <p:pic>
        <p:nvPicPr>
          <p:cNvPr id="21" name="Imagem 2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E2A92F9A-B3F9-4C20-BA73-4B2D79F9C905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81" b="36108"/>
          <a:stretch/>
        </p:blipFill>
        <p:spPr>
          <a:xfrm>
            <a:off x="725171" y="1898375"/>
            <a:ext cx="2019340" cy="115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31023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632" y="0"/>
            <a:ext cx="10154334" cy="6857999"/>
          </a:xfrm>
          <a:prstGeom prst="rect">
            <a:avLst/>
          </a:prstGeom>
        </p:spPr>
      </p:pic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DD210933-52CD-4143-AE4A-937C88702606}"/>
              </a:ext>
            </a:extLst>
          </p:cNvPr>
          <p:cNvSpPr/>
          <p:nvPr/>
        </p:nvSpPr>
        <p:spPr>
          <a:xfrm>
            <a:off x="0" y="1"/>
            <a:ext cx="8061158" cy="6857999"/>
          </a:xfrm>
          <a:prstGeom prst="homePlate">
            <a:avLst>
              <a:gd name="adj" fmla="val 30317"/>
            </a:avLst>
          </a:prstGeom>
          <a:solidFill>
            <a:srgbClr val="1E27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Círculo horizontal de linha preenchida">
            <a:extLst>
              <a:ext uri="{FF2B5EF4-FFF2-40B4-BE49-F238E27FC236}">
                <a16:creationId xmlns:a16="http://schemas.microsoft.com/office/drawing/2014/main" id="{5D09B7D2-DD26-4ED5-9FA0-4654F37CF1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67322">
            <a:off x="-1721187" y="4111554"/>
            <a:ext cx="3804323" cy="3804323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12632FC0-BCB7-4C69-86C0-3431CBC2CBA1}"/>
              </a:ext>
            </a:extLst>
          </p:cNvPr>
          <p:cNvSpPr txBox="1"/>
          <p:nvPr/>
        </p:nvSpPr>
        <p:spPr>
          <a:xfrm>
            <a:off x="903134" y="1450234"/>
            <a:ext cx="312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Empatia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090C49-3B4D-4B67-9B40-A5C7BD46B0C5}"/>
              </a:ext>
            </a:extLst>
          </p:cNvPr>
          <p:cNvSpPr txBox="1"/>
          <p:nvPr/>
        </p:nvSpPr>
        <p:spPr>
          <a:xfrm>
            <a:off x="133350" y="228600"/>
            <a:ext cx="64298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 </a:t>
            </a:r>
            <a:r>
              <a:rPr lang="pt-BR" sz="4800">
                <a:solidFill>
                  <a:srgbClr val="00FF99"/>
                </a:solidFill>
                <a:latin typeface="Agency FB" panose="020B0503020202020204" pitchFamily="34" charset="0"/>
              </a:rPr>
              <a:t>DESIGN</a:t>
            </a:r>
            <a:r>
              <a:rPr lang="pt-BR" sz="6000">
                <a:solidFill>
                  <a:srgbClr val="00FF99"/>
                </a:solidFill>
                <a:latin typeface="Agency FB" panose="020B0503020202020204" pitchFamily="34" charset="0"/>
              </a:rPr>
              <a:t> </a:t>
            </a:r>
            <a:r>
              <a:rPr lang="pt-BR" sz="4800">
                <a:solidFill>
                  <a:srgbClr val="00FF99"/>
                </a:solidFill>
                <a:latin typeface="Agency FB" panose="020B0503020202020204" pitchFamily="34" charset="0"/>
              </a:rPr>
              <a:t>THINKING</a:t>
            </a:r>
          </a:p>
        </p:txBody>
      </p:sp>
      <p:pic>
        <p:nvPicPr>
          <p:cNvPr id="3" name="Gráfico 2" descr="Ideia com preenchimento sólido">
            <a:extLst>
              <a:ext uri="{FF2B5EF4-FFF2-40B4-BE49-F238E27FC236}">
                <a16:creationId xmlns:a16="http://schemas.microsoft.com/office/drawing/2014/main" id="{F4110664-3941-43AF-AB8F-E2F21D288F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1398" y="386750"/>
            <a:ext cx="737462" cy="737462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632FC0-BCB7-4C69-86C0-3431CBC2CBA1}"/>
              </a:ext>
            </a:extLst>
          </p:cNvPr>
          <p:cNvSpPr txBox="1"/>
          <p:nvPr/>
        </p:nvSpPr>
        <p:spPr>
          <a:xfrm>
            <a:off x="884083" y="2091774"/>
            <a:ext cx="312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Definição 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2632FC0-BCB7-4C69-86C0-3431CBC2CBA1}"/>
              </a:ext>
            </a:extLst>
          </p:cNvPr>
          <p:cNvSpPr txBox="1"/>
          <p:nvPr/>
        </p:nvSpPr>
        <p:spPr>
          <a:xfrm>
            <a:off x="857250" y="2728561"/>
            <a:ext cx="312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Idealização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2632FC0-BCB7-4C69-86C0-3431CBC2CBA1}"/>
              </a:ext>
            </a:extLst>
          </p:cNvPr>
          <p:cNvSpPr txBox="1"/>
          <p:nvPr/>
        </p:nvSpPr>
        <p:spPr>
          <a:xfrm>
            <a:off x="865035" y="3403710"/>
            <a:ext cx="312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Protótipos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2632FC0-BCB7-4C69-86C0-3431CBC2CBA1}"/>
              </a:ext>
            </a:extLst>
          </p:cNvPr>
          <p:cNvSpPr txBox="1"/>
          <p:nvPr/>
        </p:nvSpPr>
        <p:spPr>
          <a:xfrm>
            <a:off x="884082" y="4060336"/>
            <a:ext cx="312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</a:rPr>
              <a:t> </a:t>
            </a:r>
            <a:r>
              <a:rPr lang="pt-BR" sz="3200">
                <a:solidFill>
                  <a:schemeClr val="accent4">
                    <a:lumMod val="20000"/>
                    <a:lumOff val="80000"/>
                  </a:schemeClr>
                </a:solidFill>
                <a:latin typeface="Agency FB" panose="020B0503020202020204" pitchFamily="34" charset="0"/>
              </a:rPr>
              <a:t>Testes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16CB492-66F3-40CA-857B-03E309B569CF}"/>
              </a:ext>
            </a:extLst>
          </p:cNvPr>
          <p:cNvSpPr/>
          <p:nvPr/>
        </p:nvSpPr>
        <p:spPr>
          <a:xfrm>
            <a:off x="228600" y="240633"/>
            <a:ext cx="11830050" cy="6436894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Gráfico 14" descr="Um círculo formado por pontos grandes">
            <a:extLst>
              <a:ext uri="{FF2B5EF4-FFF2-40B4-BE49-F238E27FC236}">
                <a16:creationId xmlns:a16="http://schemas.microsoft.com/office/drawing/2014/main" id="{00EFAC7E-D0F7-4DA3-9BDE-AD645E0EF1C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52" y="4590504"/>
            <a:ext cx="3431544" cy="34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172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0" t="-510" r="13391" b="13341"/>
          <a:stretch/>
        </p:blipFill>
        <p:spPr>
          <a:xfrm>
            <a:off x="8740513" y="1926048"/>
            <a:ext cx="3218877" cy="2770611"/>
          </a:xfrm>
          <a:prstGeom prst="rect">
            <a:avLst/>
          </a:prstGeom>
        </p:spPr>
      </p:pic>
      <p:sp>
        <p:nvSpPr>
          <p:cNvPr id="4" name="Seta: Pentágono 3">
            <a:extLst>
              <a:ext uri="{FF2B5EF4-FFF2-40B4-BE49-F238E27FC236}">
                <a16:creationId xmlns:a16="http://schemas.microsoft.com/office/drawing/2014/main" id="{DD210933-52CD-4143-AE4A-937C88702606}"/>
              </a:ext>
            </a:extLst>
          </p:cNvPr>
          <p:cNvSpPr/>
          <p:nvPr/>
        </p:nvSpPr>
        <p:spPr>
          <a:xfrm>
            <a:off x="0" y="0"/>
            <a:ext cx="9315450" cy="6870031"/>
          </a:xfrm>
          <a:prstGeom prst="homePlate">
            <a:avLst>
              <a:gd name="adj" fmla="val 3031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3B2A28-C040-40BA-B426-1E92312FEC38}"/>
              </a:ext>
            </a:extLst>
          </p:cNvPr>
          <p:cNvSpPr txBox="1"/>
          <p:nvPr/>
        </p:nvSpPr>
        <p:spPr>
          <a:xfrm>
            <a:off x="488950" y="264694"/>
            <a:ext cx="477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latin typeface="Agency FB" panose="020B0503020202020204" pitchFamily="34" charset="0"/>
              </a:rPr>
              <a:t>Marca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7090C49-3B4D-4B67-9B40-A5C7BD46B0C5}"/>
              </a:ext>
            </a:extLst>
          </p:cNvPr>
          <p:cNvSpPr txBox="1"/>
          <p:nvPr/>
        </p:nvSpPr>
        <p:spPr>
          <a:xfrm>
            <a:off x="511070" y="823864"/>
            <a:ext cx="72422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3200" b="1">
              <a:solidFill>
                <a:schemeClr val="bg1"/>
              </a:solidFill>
              <a:latin typeface="Agency FB" panose="020B0503020202020204" pitchFamily="34" charset="0"/>
            </a:endParaRPr>
          </a:p>
          <a:p>
            <a:pPr algn="just"/>
            <a:r>
              <a:rPr lang="pt-BR" sz="320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Visando ajudar você ao ajuste ou a remodelagem perfeita, e para um mundo mais sustentável. O </a:t>
            </a:r>
            <a:r>
              <a:rPr lang="pt-BR" sz="3200" b="1" i="1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Costurando Ideias </a:t>
            </a:r>
            <a:r>
              <a:rPr lang="pt-BR" sz="320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tem como objetivo levar os serviços de costura através de um website até você. Juntos podemos costurar um mundo melhor. Seja protagonista com a gente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com ideias, </a:t>
            </a:r>
            <a:r>
              <a:rPr lang="pt-BR" sz="3200">
                <a:solidFill>
                  <a:schemeClr val="bg1"/>
                </a:solidFill>
                <a:effectLst/>
                <a:latin typeface="Agency FB" panose="020B0503020202020204" pitchFamily="34" charset="0"/>
              </a:rPr>
              <a:t>nesse infinito ato sustentável.</a:t>
            </a:r>
            <a:endParaRPr lang="pt-BR" sz="3200" u="sng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02AECDB3-7159-4851-8601-941B6B8B9EBE}"/>
              </a:ext>
            </a:extLst>
          </p:cNvPr>
          <p:cNvSpPr/>
          <p:nvPr/>
        </p:nvSpPr>
        <p:spPr>
          <a:xfrm>
            <a:off x="204537" y="264694"/>
            <a:ext cx="11754853" cy="6376737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1291218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02AECDB3-7159-4851-8601-941B6B8B9EBE}"/>
              </a:ext>
            </a:extLst>
          </p:cNvPr>
          <p:cNvSpPr/>
          <p:nvPr/>
        </p:nvSpPr>
        <p:spPr>
          <a:xfrm>
            <a:off x="303134" y="318813"/>
            <a:ext cx="11564998" cy="6193710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Picture 549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62" y="1165168"/>
            <a:ext cx="9480883" cy="525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ráfico 23" descr="Círculo horizontal de linha preenchida">
            <a:extLst>
              <a:ext uri="{FF2B5EF4-FFF2-40B4-BE49-F238E27FC236}">
                <a16:creationId xmlns:a16="http://schemas.microsoft.com/office/drawing/2014/main" id="{72122E6E-65AB-4FD6-A8F6-FBCBCC416C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4998" y="4429970"/>
            <a:ext cx="3743095" cy="374309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043B2A28-C040-40BA-B426-1E92312FEC38}"/>
              </a:ext>
            </a:extLst>
          </p:cNvPr>
          <p:cNvSpPr txBox="1"/>
          <p:nvPr/>
        </p:nvSpPr>
        <p:spPr>
          <a:xfrm>
            <a:off x="361959" y="334171"/>
            <a:ext cx="5185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latin typeface="Agency FB" panose="020B0503020202020204" pitchFamily="34" charset="0"/>
              </a:rPr>
              <a:t>CANVAS</a:t>
            </a:r>
          </a:p>
        </p:txBody>
      </p:sp>
      <p:pic>
        <p:nvPicPr>
          <p:cNvPr id="21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28390" y="-1774431"/>
            <a:ext cx="4572000" cy="4572000"/>
          </a:xfrm>
          <a:prstGeom prst="rect">
            <a:avLst/>
          </a:prstGeom>
        </p:spPr>
      </p:pic>
      <p:pic>
        <p:nvPicPr>
          <p:cNvPr id="22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204027" y="4245668"/>
            <a:ext cx="3431544" cy="34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98433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02AECDB3-7159-4851-8601-941B6B8B9EBE}"/>
              </a:ext>
            </a:extLst>
          </p:cNvPr>
          <p:cNvSpPr/>
          <p:nvPr/>
        </p:nvSpPr>
        <p:spPr>
          <a:xfrm>
            <a:off x="371326" y="332145"/>
            <a:ext cx="11449347" cy="6193710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2137" y="-1810526"/>
            <a:ext cx="4572000" cy="4572000"/>
          </a:xfrm>
          <a:prstGeom prst="rect">
            <a:avLst/>
          </a:prstGeom>
        </p:spPr>
      </p:pic>
      <p:pic>
        <p:nvPicPr>
          <p:cNvPr id="22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15772" y="-1094056"/>
            <a:ext cx="3431544" cy="3431544"/>
          </a:xfrm>
          <a:prstGeom prst="rect">
            <a:avLst/>
          </a:prstGeom>
        </p:spPr>
      </p:pic>
      <p:pic>
        <p:nvPicPr>
          <p:cNvPr id="8" name="Picture 551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5040" y="911285"/>
            <a:ext cx="8792845" cy="5050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7981" y="367544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5346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rma livre 24">
            <a:extLst>
              <a:ext uri="{FF2B5EF4-FFF2-40B4-BE49-F238E27FC236}">
                <a16:creationId xmlns:a16="http://schemas.microsoft.com/office/drawing/2014/main" id="{3FD9AAEF-B14D-4893-B09E-2A8250A6741B}"/>
              </a:ext>
            </a:extLst>
          </p:cNvPr>
          <p:cNvSpPr/>
          <p:nvPr/>
        </p:nvSpPr>
        <p:spPr>
          <a:xfrm>
            <a:off x="3502727" y="0"/>
            <a:ext cx="8689273" cy="6858000"/>
          </a:xfrm>
          <a:custGeom>
            <a:avLst/>
            <a:gdLst>
              <a:gd name="connsiteX0" fmla="*/ 1275348 w 8895348"/>
              <a:gd name="connsiteY0" fmla="*/ 0 h 6858000"/>
              <a:gd name="connsiteX1" fmla="*/ 8895348 w 8895348"/>
              <a:gd name="connsiteY1" fmla="*/ 0 h 6858000"/>
              <a:gd name="connsiteX2" fmla="*/ 8895348 w 8895348"/>
              <a:gd name="connsiteY2" fmla="*/ 6858000 h 6858000"/>
              <a:gd name="connsiteX3" fmla="*/ 1275348 w 8895348"/>
              <a:gd name="connsiteY3" fmla="*/ 6858000 h 6858000"/>
              <a:gd name="connsiteX4" fmla="*/ 1275348 w 8895348"/>
              <a:gd name="connsiteY4" fmla="*/ 4848726 h 6858000"/>
              <a:gd name="connsiteX5" fmla="*/ 0 w 8895348"/>
              <a:gd name="connsiteY5" fmla="*/ 3429000 h 6858000"/>
              <a:gd name="connsiteX6" fmla="*/ 1275348 w 8895348"/>
              <a:gd name="connsiteY6" fmla="*/ 20092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95348" h="6858000">
                <a:moveTo>
                  <a:pt x="1275348" y="0"/>
                </a:moveTo>
                <a:lnTo>
                  <a:pt x="8895348" y="0"/>
                </a:lnTo>
                <a:lnTo>
                  <a:pt x="8895348" y="6858000"/>
                </a:lnTo>
                <a:lnTo>
                  <a:pt x="1275348" y="6858000"/>
                </a:lnTo>
                <a:lnTo>
                  <a:pt x="1275348" y="4848726"/>
                </a:lnTo>
                <a:lnTo>
                  <a:pt x="0" y="3429000"/>
                </a:lnTo>
                <a:lnTo>
                  <a:pt x="1275348" y="20092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EC9AC7-E851-4A57-B0C9-04F68145311B}"/>
              </a:ext>
            </a:extLst>
          </p:cNvPr>
          <p:cNvSpPr txBox="1"/>
          <p:nvPr/>
        </p:nvSpPr>
        <p:spPr>
          <a:xfrm>
            <a:off x="5122477" y="352835"/>
            <a:ext cx="7573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cap="all">
                <a:solidFill>
                  <a:srgbClr val="09FF90"/>
                </a:solidFill>
                <a:latin typeface="Agency FB" panose="020B0503020202020204" pitchFamily="34" charset="0"/>
              </a:rPr>
              <a:t>Softwares utilizados</a:t>
            </a:r>
          </a:p>
        </p:txBody>
      </p:sp>
      <p:pic>
        <p:nvPicPr>
          <p:cNvPr id="5" name="Gráfico 4" descr="Monitor com preenchimento sólido">
            <a:extLst>
              <a:ext uri="{FF2B5EF4-FFF2-40B4-BE49-F238E27FC236}">
                <a16:creationId xmlns:a16="http://schemas.microsoft.com/office/drawing/2014/main" id="{3756165E-9D7F-4BFA-8281-5C43265D02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1843" y="352835"/>
            <a:ext cx="890610" cy="890610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2256679"/>
            <a:ext cx="448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ClickCharts</a:t>
            </a:r>
          </a:p>
          <a:p>
            <a:endParaRPr lang="pt-BR" sz="3200">
              <a:solidFill>
                <a:schemeClr val="bg1"/>
              </a:solidFill>
              <a:latin typeface="Muro" pitchFamily="50" charset="0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D3ACEFB-EBD0-4A8E-A31F-96798A388C75}"/>
              </a:ext>
            </a:extLst>
          </p:cNvPr>
          <p:cNvGrpSpPr/>
          <p:nvPr/>
        </p:nvGrpSpPr>
        <p:grpSpPr>
          <a:xfrm>
            <a:off x="2922428" y="412641"/>
            <a:ext cx="1193408" cy="1112452"/>
            <a:chOff x="1170665" y="543891"/>
            <a:chExt cx="1193408" cy="1112452"/>
          </a:xfrm>
        </p:grpSpPr>
        <p:sp>
          <p:nvSpPr>
            <p:cNvPr id="41" name="Elipse 40">
              <a:extLst>
                <a:ext uri="{FF2B5EF4-FFF2-40B4-BE49-F238E27FC236}">
                  <a16:creationId xmlns:a16="http://schemas.microsoft.com/office/drawing/2014/main" id="{014C0989-37CD-4281-BA29-B8B026A83E09}"/>
                </a:ext>
              </a:extLst>
            </p:cNvPr>
            <p:cNvSpPr/>
            <p:nvPr/>
          </p:nvSpPr>
          <p:spPr>
            <a:xfrm>
              <a:off x="1170665" y="543891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0" name="Imagem 29" descr="Ícone&#10;&#10;Descrição gerada automaticamente">
              <a:extLst>
                <a:ext uri="{FF2B5EF4-FFF2-40B4-BE49-F238E27FC236}">
                  <a16:creationId xmlns:a16="http://schemas.microsoft.com/office/drawing/2014/main" id="{E8A0D6F9-CE49-45E5-8241-4F5AA76BD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427" y="749841"/>
              <a:ext cx="707887" cy="707887"/>
            </a:xfrm>
            <a:prstGeom prst="rect">
              <a:avLst/>
            </a:prstGeom>
          </p:spPr>
        </p:pic>
      </p:grp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408F36-6B32-4AE5-A327-5404408A3AF8}"/>
              </a:ext>
            </a:extLst>
          </p:cNvPr>
          <p:cNvSpPr/>
          <p:nvPr/>
        </p:nvSpPr>
        <p:spPr>
          <a:xfrm>
            <a:off x="228600" y="240633"/>
            <a:ext cx="11718757" cy="6436894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2839874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MockFlow</a:t>
            </a:r>
            <a:endParaRPr lang="pt-BR" sz="3200">
              <a:solidFill>
                <a:schemeClr val="bg1"/>
              </a:solidFill>
              <a:latin typeface="Muro" pitchFamily="50" charset="0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FCAA91F-84EF-4626-9C9E-EE65220EC675}"/>
              </a:ext>
            </a:extLst>
          </p:cNvPr>
          <p:cNvGrpSpPr/>
          <p:nvPr/>
        </p:nvGrpSpPr>
        <p:grpSpPr>
          <a:xfrm>
            <a:off x="1838658" y="1393253"/>
            <a:ext cx="1193408" cy="1112452"/>
            <a:chOff x="1160454" y="1806567"/>
            <a:chExt cx="1193408" cy="1112452"/>
          </a:xfrm>
        </p:grpSpPr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014C0989-37CD-4281-BA29-B8B026A83E09}"/>
                </a:ext>
              </a:extLst>
            </p:cNvPr>
            <p:cNvSpPr/>
            <p:nvPr/>
          </p:nvSpPr>
          <p:spPr>
            <a:xfrm>
              <a:off x="1160454" y="1806567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4" name="Imagem 33" descr="Ícone&#10;&#10;Descrição gerada automaticamente">
              <a:extLst>
                <a:ext uri="{FF2B5EF4-FFF2-40B4-BE49-F238E27FC236}">
                  <a16:creationId xmlns:a16="http://schemas.microsoft.com/office/drawing/2014/main" id="{06883DD2-D4B8-4759-A8C1-CF61E306A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6980" y="2064394"/>
              <a:ext cx="720080" cy="612068"/>
            </a:xfrm>
            <a:prstGeom prst="rect">
              <a:avLst/>
            </a:prstGeom>
          </p:spPr>
        </p:pic>
      </p:grp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3341072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Visual Studio Code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F9628E2-45FB-443E-80FD-3344E3975173}"/>
              </a:ext>
            </a:extLst>
          </p:cNvPr>
          <p:cNvGrpSpPr/>
          <p:nvPr/>
        </p:nvGrpSpPr>
        <p:grpSpPr>
          <a:xfrm>
            <a:off x="661655" y="2237371"/>
            <a:ext cx="1193408" cy="1112452"/>
            <a:chOff x="1163391" y="3008607"/>
            <a:chExt cx="1193408" cy="1112452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014C0989-37CD-4281-BA29-B8B026A83E09}"/>
                </a:ext>
              </a:extLst>
            </p:cNvPr>
            <p:cNvSpPr/>
            <p:nvPr/>
          </p:nvSpPr>
          <p:spPr>
            <a:xfrm>
              <a:off x="1163391" y="3008607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Imagem 35" descr="Logotipo, Ícone&#10;&#10;Descrição gerada automaticamente">
              <a:extLst>
                <a:ext uri="{FF2B5EF4-FFF2-40B4-BE49-F238E27FC236}">
                  <a16:creationId xmlns:a16="http://schemas.microsoft.com/office/drawing/2014/main" id="{948CE9EB-4C55-4B5B-9546-18B3DA4F0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9941" y="3199220"/>
              <a:ext cx="828933" cy="825478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3879217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USBWebserver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F224CDD-B841-4BC7-837E-C1F66A79CCEE}"/>
              </a:ext>
            </a:extLst>
          </p:cNvPr>
          <p:cNvGrpSpPr/>
          <p:nvPr/>
        </p:nvGrpSpPr>
        <p:grpSpPr>
          <a:xfrm>
            <a:off x="672256" y="3554616"/>
            <a:ext cx="1193408" cy="1112452"/>
            <a:chOff x="1170665" y="4237323"/>
            <a:chExt cx="1193408" cy="1112452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014C0989-37CD-4281-BA29-B8B026A83E09}"/>
                </a:ext>
              </a:extLst>
            </p:cNvPr>
            <p:cNvSpPr/>
            <p:nvPr/>
          </p:nvSpPr>
          <p:spPr>
            <a:xfrm>
              <a:off x="1170665" y="4237323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6129" y="4721818"/>
              <a:ext cx="982453" cy="208539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DE229AC8-CABB-45C3-A7D6-E139E1CDD786}"/>
              </a:ext>
            </a:extLst>
          </p:cNvPr>
          <p:cNvGrpSpPr/>
          <p:nvPr/>
        </p:nvGrpSpPr>
        <p:grpSpPr>
          <a:xfrm>
            <a:off x="1797424" y="4513171"/>
            <a:ext cx="1193408" cy="1112452"/>
            <a:chOff x="1180651" y="5465488"/>
            <a:chExt cx="1193408" cy="1112452"/>
          </a:xfrm>
        </p:grpSpPr>
        <p:sp>
          <p:nvSpPr>
            <p:cNvPr id="44" name="Elipse 43">
              <a:extLst>
                <a:ext uri="{FF2B5EF4-FFF2-40B4-BE49-F238E27FC236}">
                  <a16:creationId xmlns:a16="http://schemas.microsoft.com/office/drawing/2014/main" id="{014C0989-37CD-4281-BA29-B8B026A83E09}"/>
                </a:ext>
              </a:extLst>
            </p:cNvPr>
            <p:cNvSpPr/>
            <p:nvPr/>
          </p:nvSpPr>
          <p:spPr>
            <a:xfrm>
              <a:off x="1180651" y="5465488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7359" y="5702967"/>
              <a:ext cx="808015" cy="643887"/>
            </a:xfrm>
            <a:prstGeom prst="rect">
              <a:avLst/>
            </a:prstGeom>
          </p:spPr>
        </p:pic>
      </p:grp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4412237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Bootstrap</a:t>
            </a:r>
          </a:p>
        </p:txBody>
      </p:sp>
      <p:pic>
        <p:nvPicPr>
          <p:cNvPr id="17" name="Gráfico 16" descr="Um círculo preenchido com linhas onduladas">
            <a:extLst>
              <a:ext uri="{FF2B5EF4-FFF2-40B4-BE49-F238E27FC236}">
                <a16:creationId xmlns:a16="http://schemas.microsoft.com/office/drawing/2014/main" id="{3DBEF905-B889-4A76-849C-A24D98BED562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26641" y="3564833"/>
            <a:ext cx="4572000" cy="4572000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2CF0D89-7BEF-4E06-8060-755313B9C8F4}"/>
              </a:ext>
            </a:extLst>
          </p:cNvPr>
          <p:cNvGrpSpPr/>
          <p:nvPr/>
        </p:nvGrpSpPr>
        <p:grpSpPr>
          <a:xfrm>
            <a:off x="2922428" y="5444978"/>
            <a:ext cx="1193408" cy="1112452"/>
            <a:chOff x="2999027" y="541632"/>
            <a:chExt cx="1193408" cy="1112452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1540B78-70C7-4DA7-BAEB-090B0012B6B0}"/>
                </a:ext>
              </a:extLst>
            </p:cNvPr>
            <p:cNvSpPr/>
            <p:nvPr/>
          </p:nvSpPr>
          <p:spPr>
            <a:xfrm>
              <a:off x="2999027" y="541632"/>
              <a:ext cx="1193408" cy="111245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Imagem 7" descr="Interface gráfica do usuário, Texto, Aplicativo, chat ou mensagem de texto&#10;&#10;Descrição gerada automaticamente">
              <a:extLst>
                <a:ext uri="{FF2B5EF4-FFF2-40B4-BE49-F238E27FC236}">
                  <a16:creationId xmlns:a16="http://schemas.microsoft.com/office/drawing/2014/main" id="{C3D01FC5-0FF3-4A7C-A688-26D1D2FFE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13" t="29154" r="33581" b="38945"/>
            <a:stretch/>
          </p:blipFill>
          <p:spPr>
            <a:xfrm>
              <a:off x="3202341" y="720346"/>
              <a:ext cx="781482" cy="686532"/>
            </a:xfrm>
            <a:prstGeom prst="rect">
              <a:avLst/>
            </a:prstGeom>
          </p:spPr>
        </p:pic>
      </p:grp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D8DC678-7D3A-4168-AA1A-114893103033}"/>
              </a:ext>
            </a:extLst>
          </p:cNvPr>
          <p:cNvSpPr txBox="1"/>
          <p:nvPr/>
        </p:nvSpPr>
        <p:spPr>
          <a:xfrm>
            <a:off x="4957126" y="4945257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Photoshop</a:t>
            </a:r>
          </a:p>
        </p:txBody>
      </p:sp>
    </p:spTree>
    <p:extLst>
      <p:ext uri="{BB962C8B-B14F-4D97-AF65-F5344CB8AC3E}">
        <p14:creationId xmlns:p14="http://schemas.microsoft.com/office/powerpoint/2010/main" val="3208582880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ipse 41">
            <a:extLst>
              <a:ext uri="{FF2B5EF4-FFF2-40B4-BE49-F238E27FC236}">
                <a16:creationId xmlns:a16="http://schemas.microsoft.com/office/drawing/2014/main" id="{014C0989-37CD-4281-BA29-B8B026A83E09}"/>
              </a:ext>
            </a:extLst>
          </p:cNvPr>
          <p:cNvSpPr/>
          <p:nvPr/>
        </p:nvSpPr>
        <p:spPr>
          <a:xfrm>
            <a:off x="1163391" y="3008607"/>
            <a:ext cx="1193408" cy="11124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014C0989-37CD-4281-BA29-B8B026A83E09}"/>
              </a:ext>
            </a:extLst>
          </p:cNvPr>
          <p:cNvSpPr/>
          <p:nvPr/>
        </p:nvSpPr>
        <p:spPr>
          <a:xfrm>
            <a:off x="1170665" y="543891"/>
            <a:ext cx="1193408" cy="11124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rma livre 24">
            <a:extLst>
              <a:ext uri="{FF2B5EF4-FFF2-40B4-BE49-F238E27FC236}">
                <a16:creationId xmlns:a16="http://schemas.microsoft.com/office/drawing/2014/main" id="{3FD9AAEF-B14D-4893-B09E-2A8250A6741B}"/>
              </a:ext>
            </a:extLst>
          </p:cNvPr>
          <p:cNvSpPr/>
          <p:nvPr/>
        </p:nvSpPr>
        <p:spPr>
          <a:xfrm>
            <a:off x="3502727" y="0"/>
            <a:ext cx="8689273" cy="6858000"/>
          </a:xfrm>
          <a:custGeom>
            <a:avLst/>
            <a:gdLst>
              <a:gd name="connsiteX0" fmla="*/ 1275348 w 8895348"/>
              <a:gd name="connsiteY0" fmla="*/ 0 h 6858000"/>
              <a:gd name="connsiteX1" fmla="*/ 8895348 w 8895348"/>
              <a:gd name="connsiteY1" fmla="*/ 0 h 6858000"/>
              <a:gd name="connsiteX2" fmla="*/ 8895348 w 8895348"/>
              <a:gd name="connsiteY2" fmla="*/ 6858000 h 6858000"/>
              <a:gd name="connsiteX3" fmla="*/ 1275348 w 8895348"/>
              <a:gd name="connsiteY3" fmla="*/ 6858000 h 6858000"/>
              <a:gd name="connsiteX4" fmla="*/ 1275348 w 8895348"/>
              <a:gd name="connsiteY4" fmla="*/ 4848726 h 6858000"/>
              <a:gd name="connsiteX5" fmla="*/ 0 w 8895348"/>
              <a:gd name="connsiteY5" fmla="*/ 3429000 h 6858000"/>
              <a:gd name="connsiteX6" fmla="*/ 1275348 w 8895348"/>
              <a:gd name="connsiteY6" fmla="*/ 20092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95348" h="6858000">
                <a:moveTo>
                  <a:pt x="1275348" y="0"/>
                </a:moveTo>
                <a:lnTo>
                  <a:pt x="8895348" y="0"/>
                </a:lnTo>
                <a:lnTo>
                  <a:pt x="8895348" y="6858000"/>
                </a:lnTo>
                <a:lnTo>
                  <a:pt x="1275348" y="6858000"/>
                </a:lnTo>
                <a:lnTo>
                  <a:pt x="1275348" y="4848726"/>
                </a:lnTo>
                <a:lnTo>
                  <a:pt x="0" y="3429000"/>
                </a:lnTo>
                <a:lnTo>
                  <a:pt x="1275348" y="20092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0EC9AC7-E851-4A57-B0C9-04F68145311B}"/>
              </a:ext>
            </a:extLst>
          </p:cNvPr>
          <p:cNvSpPr txBox="1"/>
          <p:nvPr/>
        </p:nvSpPr>
        <p:spPr>
          <a:xfrm>
            <a:off x="4957126" y="327816"/>
            <a:ext cx="7573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000" cap="all">
                <a:solidFill>
                  <a:srgbClr val="09FF90"/>
                </a:solidFill>
                <a:latin typeface="Agency FB" panose="020B0503020202020204" pitchFamily="34" charset="0"/>
              </a:rPr>
              <a:t>Linguagens Utilizadas 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2256679"/>
            <a:ext cx="44876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HTML</a:t>
            </a:r>
          </a:p>
          <a:p>
            <a:endParaRPr lang="pt-BR" sz="3200">
              <a:solidFill>
                <a:schemeClr val="bg1"/>
              </a:solidFill>
              <a:latin typeface="Muro" pitchFamily="50" charset="0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014C0989-37CD-4281-BA29-B8B026A83E09}"/>
              </a:ext>
            </a:extLst>
          </p:cNvPr>
          <p:cNvSpPr/>
          <p:nvPr/>
        </p:nvSpPr>
        <p:spPr>
          <a:xfrm>
            <a:off x="1160454" y="1806567"/>
            <a:ext cx="1193408" cy="11124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8408F36-6B32-4AE5-A327-5404408A3AF8}"/>
              </a:ext>
            </a:extLst>
          </p:cNvPr>
          <p:cNvSpPr/>
          <p:nvPr/>
        </p:nvSpPr>
        <p:spPr>
          <a:xfrm>
            <a:off x="205306" y="302364"/>
            <a:ext cx="11718757" cy="6328758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2839874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CSS</a:t>
            </a:r>
            <a:endParaRPr lang="pt-BR" sz="3200">
              <a:solidFill>
                <a:schemeClr val="bg1"/>
              </a:solidFill>
              <a:latin typeface="Muro" pitchFamily="50" charset="0"/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3341072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 err="1">
                <a:solidFill>
                  <a:schemeClr val="bg1"/>
                </a:solidFill>
                <a:latin typeface="Agency FB" panose="020B0503020202020204" pitchFamily="34" charset="0"/>
              </a:rPr>
              <a:t>JavaScript</a:t>
            </a:r>
            <a:endParaRPr lang="pt-BR" sz="3200">
              <a:solidFill>
                <a:schemeClr val="bg1"/>
              </a:solidFill>
              <a:latin typeface="Agency FB" panose="020B0503020202020204" pitchFamily="34" charset="0"/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3879217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SQL</a:t>
            </a: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014C0989-37CD-4281-BA29-B8B026A83E09}"/>
              </a:ext>
            </a:extLst>
          </p:cNvPr>
          <p:cNvSpPr/>
          <p:nvPr/>
        </p:nvSpPr>
        <p:spPr>
          <a:xfrm>
            <a:off x="1170665" y="4237323"/>
            <a:ext cx="1193408" cy="11124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14C0989-37CD-4281-BA29-B8B026A83E09}"/>
              </a:ext>
            </a:extLst>
          </p:cNvPr>
          <p:cNvSpPr/>
          <p:nvPr/>
        </p:nvSpPr>
        <p:spPr>
          <a:xfrm>
            <a:off x="1180651" y="5465488"/>
            <a:ext cx="1193408" cy="111245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81914E5D-2D25-4D24-B73E-94272F7579FC}"/>
              </a:ext>
            </a:extLst>
          </p:cNvPr>
          <p:cNvSpPr txBox="1"/>
          <p:nvPr/>
        </p:nvSpPr>
        <p:spPr>
          <a:xfrm>
            <a:off x="4957126" y="4412237"/>
            <a:ext cx="4487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PHP</a:t>
            </a:r>
          </a:p>
        </p:txBody>
      </p:sp>
      <p:pic>
        <p:nvPicPr>
          <p:cNvPr id="17" name="Gráfico 16" descr="Um círculo preenchido com linhas onduladas">
            <a:extLst>
              <a:ext uri="{FF2B5EF4-FFF2-40B4-BE49-F238E27FC236}">
                <a16:creationId xmlns:a16="http://schemas.microsoft.com/office/drawing/2014/main" id="{3DBEF905-B889-4A76-849C-A24D98BED56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26641" y="3564833"/>
            <a:ext cx="4572000" cy="4572000"/>
          </a:xfrm>
          <a:prstGeom prst="rect">
            <a:avLst/>
          </a:prstGeom>
        </p:spPr>
      </p:pic>
      <p:pic>
        <p:nvPicPr>
          <p:cNvPr id="23" name="Gráfico 4" descr="Cmd Terminal com preenchimento sólido">
            <a:extLst>
              <a:ext uri="{FF2B5EF4-FFF2-40B4-BE49-F238E27FC236}">
                <a16:creationId xmlns:a16="http://schemas.microsoft.com/office/drawing/2014/main" id="{E44C6AD4-0BCE-4126-BD10-373471E6DE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98241" y="264978"/>
            <a:ext cx="914400" cy="914400"/>
          </a:xfrm>
          <a:prstGeom prst="rect">
            <a:avLst/>
          </a:prstGeom>
        </p:spPr>
      </p:pic>
      <p:pic>
        <p:nvPicPr>
          <p:cNvPr id="24" name="Imagem 23" descr="Logotipo, Ícone&#10;&#10;Descrição gerada automaticamente">
            <a:extLst>
              <a:ext uri="{FF2B5EF4-FFF2-40B4-BE49-F238E27FC236}">
                <a16:creationId xmlns:a16="http://schemas.microsoft.com/office/drawing/2014/main" id="{9A3D03B0-132D-43BC-B005-70A39727385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575" y="699705"/>
            <a:ext cx="871559" cy="871559"/>
          </a:xfrm>
          <a:prstGeom prst="rect">
            <a:avLst/>
          </a:prstGeom>
        </p:spPr>
      </p:pic>
      <p:pic>
        <p:nvPicPr>
          <p:cNvPr id="26" name="Imagem 25" descr="Logotipo, Ícone&#10;&#10;Descrição gerada automaticamente">
            <a:extLst>
              <a:ext uri="{FF2B5EF4-FFF2-40B4-BE49-F238E27FC236}">
                <a16:creationId xmlns:a16="http://schemas.microsoft.com/office/drawing/2014/main" id="{4959FB34-D501-4143-87F8-7CB550AD50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097" y="2002536"/>
            <a:ext cx="720513" cy="720513"/>
          </a:xfrm>
          <a:prstGeom prst="rect">
            <a:avLst/>
          </a:prstGeom>
        </p:spPr>
      </p:pic>
      <p:pic>
        <p:nvPicPr>
          <p:cNvPr id="27" name="Imagem 26" descr="Logotipo&#10;&#10;Descrição gerada automaticamente">
            <a:extLst>
              <a:ext uri="{FF2B5EF4-FFF2-40B4-BE49-F238E27FC236}">
                <a16:creationId xmlns:a16="http://schemas.microsoft.com/office/drawing/2014/main" id="{F398EFE0-AAF4-42FE-81C1-AB1B30FCD79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02" y="2919018"/>
            <a:ext cx="1280557" cy="1280557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extLst>
              <a:ext uri="{FF2B5EF4-FFF2-40B4-BE49-F238E27FC236}">
                <a16:creationId xmlns:a16="http://schemas.microsoft.com/office/drawing/2014/main" id="{4CA03CBF-4106-44D5-A6ED-E1350A7A1E6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632" y="4412237"/>
            <a:ext cx="671978" cy="705012"/>
          </a:xfrm>
          <a:prstGeom prst="rect">
            <a:avLst/>
          </a:prstGeom>
        </p:spPr>
      </p:pic>
      <p:pic>
        <p:nvPicPr>
          <p:cNvPr id="29" name="Imagem 28" descr="Logotipo&#10;&#10;Descrição gerada automaticamente">
            <a:extLst>
              <a:ext uri="{FF2B5EF4-FFF2-40B4-BE49-F238E27FC236}">
                <a16:creationId xmlns:a16="http://schemas.microsoft.com/office/drawing/2014/main" id="{88F140BC-05ED-48FF-BFC9-C391BFB516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24" y="5715086"/>
            <a:ext cx="1072793" cy="56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49177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555E395F-22AE-40CA-A881-8873AE3DC680}"/>
              </a:ext>
            </a:extLst>
          </p:cNvPr>
          <p:cNvSpPr/>
          <p:nvPr/>
        </p:nvSpPr>
        <p:spPr>
          <a:xfrm>
            <a:off x="264695" y="332146"/>
            <a:ext cx="11679655" cy="6285222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89287" y="3545621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471330" y="415389"/>
            <a:ext cx="54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Banco de Dados</a:t>
            </a:r>
          </a:p>
        </p:txBody>
      </p:sp>
      <p:pic>
        <p:nvPicPr>
          <p:cNvPr id="13" name="Gráfico 12" descr="Banco de dados com preenchimento sólido">
            <a:extLst>
              <a:ext uri="{FF2B5EF4-FFF2-40B4-BE49-F238E27FC236}">
                <a16:creationId xmlns:a16="http://schemas.microsoft.com/office/drawing/2014/main" id="{289C6BCF-6888-4597-A97A-8A6BB821F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7386" y="415389"/>
            <a:ext cx="780366" cy="7803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640304" y="1195755"/>
            <a:ext cx="123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err="1">
                <a:latin typeface="Agency FB" panose="020B0503020202020204" pitchFamily="34" charset="0"/>
              </a:rPr>
              <a:t>Mer</a:t>
            </a:r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2" name="Picture 7306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189" y="1329629"/>
            <a:ext cx="8159599" cy="5191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4281" y="4257877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51194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9448" y="0"/>
            <a:ext cx="4752552" cy="6876033"/>
          </a:xfrm>
          <a:prstGeom prst="rect">
            <a:avLst/>
          </a:prstGeom>
        </p:spPr>
      </p:pic>
      <p:sp>
        <p:nvSpPr>
          <p:cNvPr id="6" name="Forma livre 24">
            <a:extLst>
              <a:ext uri="{FF2B5EF4-FFF2-40B4-BE49-F238E27FC236}">
                <a16:creationId xmlns:a16="http://schemas.microsoft.com/office/drawing/2014/main" id="{273928CA-6199-4576-A91D-5B63CC2700FD}"/>
              </a:ext>
            </a:extLst>
          </p:cNvPr>
          <p:cNvSpPr/>
          <p:nvPr/>
        </p:nvSpPr>
        <p:spPr>
          <a:xfrm rot="10800000">
            <a:off x="110239" y="25359"/>
            <a:ext cx="8530008" cy="6525855"/>
          </a:xfrm>
          <a:custGeom>
            <a:avLst/>
            <a:gdLst>
              <a:gd name="connsiteX0" fmla="*/ 1275348 w 8895348"/>
              <a:gd name="connsiteY0" fmla="*/ 0 h 6858000"/>
              <a:gd name="connsiteX1" fmla="*/ 8895348 w 8895348"/>
              <a:gd name="connsiteY1" fmla="*/ 0 h 6858000"/>
              <a:gd name="connsiteX2" fmla="*/ 8895348 w 8895348"/>
              <a:gd name="connsiteY2" fmla="*/ 6858000 h 6858000"/>
              <a:gd name="connsiteX3" fmla="*/ 1275348 w 8895348"/>
              <a:gd name="connsiteY3" fmla="*/ 6858000 h 6858000"/>
              <a:gd name="connsiteX4" fmla="*/ 1275348 w 8895348"/>
              <a:gd name="connsiteY4" fmla="*/ 4848726 h 6858000"/>
              <a:gd name="connsiteX5" fmla="*/ 0 w 8895348"/>
              <a:gd name="connsiteY5" fmla="*/ 3429000 h 6858000"/>
              <a:gd name="connsiteX6" fmla="*/ 1275348 w 8895348"/>
              <a:gd name="connsiteY6" fmla="*/ 20092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95348" h="6858000">
                <a:moveTo>
                  <a:pt x="1275348" y="0"/>
                </a:moveTo>
                <a:lnTo>
                  <a:pt x="8895348" y="0"/>
                </a:lnTo>
                <a:lnTo>
                  <a:pt x="8895348" y="6858000"/>
                </a:lnTo>
                <a:lnTo>
                  <a:pt x="1275348" y="6858000"/>
                </a:lnTo>
                <a:lnTo>
                  <a:pt x="1275348" y="4848726"/>
                </a:lnTo>
                <a:lnTo>
                  <a:pt x="0" y="3429000"/>
                </a:lnTo>
                <a:lnTo>
                  <a:pt x="1275348" y="2009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9ABAA7-DDCF-4F4C-B357-DBB7F9ACBCE2}"/>
              </a:ext>
            </a:extLst>
          </p:cNvPr>
          <p:cNvSpPr txBox="1"/>
          <p:nvPr/>
        </p:nvSpPr>
        <p:spPr>
          <a:xfrm>
            <a:off x="974303" y="1943902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latin typeface="Agency FB" panose="020B0503020202020204" pitchFamily="34" charset="0"/>
              </a:rPr>
              <a:t>Andressa Ada Silva Caldeira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6E6906A-BEE0-4367-9938-3F23B6E0A27D}"/>
              </a:ext>
            </a:extLst>
          </p:cNvPr>
          <p:cNvSpPr txBox="1"/>
          <p:nvPr/>
        </p:nvSpPr>
        <p:spPr>
          <a:xfrm>
            <a:off x="924081" y="2459309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latin typeface="Agency FB" panose="020B0503020202020204" pitchFamily="34" charset="0"/>
              </a:rPr>
              <a:t>Josiane Damas dos Santos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91C604E-D3EA-44B6-A2C4-818BE0298210}"/>
              </a:ext>
            </a:extLst>
          </p:cNvPr>
          <p:cNvSpPr txBox="1"/>
          <p:nvPr/>
        </p:nvSpPr>
        <p:spPr>
          <a:xfrm>
            <a:off x="924080" y="3011782"/>
            <a:ext cx="734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latin typeface="Agency FB" panose="020B0503020202020204" pitchFamily="34" charset="0"/>
              </a:rPr>
              <a:t>Juliana Ferreira Moura de Araújo </a:t>
            </a:r>
          </a:p>
        </p:txBody>
      </p:sp>
      <p:pic>
        <p:nvPicPr>
          <p:cNvPr id="23" name="Gráfico 22" descr="Perfil de mulher com preenchimento sólido">
            <a:extLst>
              <a:ext uri="{FF2B5EF4-FFF2-40B4-BE49-F238E27FC236}">
                <a16:creationId xmlns:a16="http://schemas.microsoft.com/office/drawing/2014/main" id="{35FAC39C-2C2B-4BE9-BA94-C144702D9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49" y="1919248"/>
            <a:ext cx="569007" cy="56900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  <a:reflection stA="45000" endPos="3000" dist="50800" dir="5400000" sy="-100000" algn="bl" rotWithShape="0"/>
          </a:effectLst>
        </p:spPr>
      </p:pic>
      <p:pic>
        <p:nvPicPr>
          <p:cNvPr id="25" name="Gráfico 24" descr="Perfil masculino com preenchimento sólido">
            <a:extLst>
              <a:ext uri="{FF2B5EF4-FFF2-40B4-BE49-F238E27FC236}">
                <a16:creationId xmlns:a16="http://schemas.microsoft.com/office/drawing/2014/main" id="{6CB0242E-F55D-4BCC-B32E-EC074F44DDF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31" y="3527333"/>
            <a:ext cx="569006" cy="56900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6BE824-B4A5-4479-8DFB-6FA8B1DF7B6C}"/>
              </a:ext>
            </a:extLst>
          </p:cNvPr>
          <p:cNvSpPr txBox="1"/>
          <p:nvPr/>
        </p:nvSpPr>
        <p:spPr>
          <a:xfrm>
            <a:off x="395945" y="332145"/>
            <a:ext cx="4252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latin typeface="Agency FB" panose="020B0503020202020204" pitchFamily="34" charset="0"/>
              </a:rPr>
              <a:t>Integrantes</a:t>
            </a:r>
          </a:p>
        </p:txBody>
      </p:sp>
      <p:pic>
        <p:nvPicPr>
          <p:cNvPr id="30" name="Gráfico 29" descr="Círculo horizontal de linha preenchida">
            <a:extLst>
              <a:ext uri="{FF2B5EF4-FFF2-40B4-BE49-F238E27FC236}">
                <a16:creationId xmlns:a16="http://schemas.microsoft.com/office/drawing/2014/main" id="{E34C2471-770E-42C1-995A-7CC26CE4CA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99793">
            <a:off x="5282316" y="-1281831"/>
            <a:ext cx="3853407" cy="3853407"/>
          </a:xfrm>
          <a:prstGeom prst="rect">
            <a:avLst/>
          </a:prstGeom>
        </p:spPr>
      </p:pic>
      <p:sp>
        <p:nvSpPr>
          <p:cNvPr id="28" name="Retângulo 27">
            <a:extLst>
              <a:ext uri="{FF2B5EF4-FFF2-40B4-BE49-F238E27FC236}">
                <a16:creationId xmlns:a16="http://schemas.microsoft.com/office/drawing/2014/main" id="{10CB8554-E37E-49B8-AE01-10F143902CCB}"/>
              </a:ext>
            </a:extLst>
          </p:cNvPr>
          <p:cNvSpPr/>
          <p:nvPr/>
        </p:nvSpPr>
        <p:spPr>
          <a:xfrm>
            <a:off x="203174" y="282591"/>
            <a:ext cx="11783088" cy="6293960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91C604E-D3EA-44B6-A2C4-818BE0298210}"/>
              </a:ext>
            </a:extLst>
          </p:cNvPr>
          <p:cNvSpPr txBox="1"/>
          <p:nvPr/>
        </p:nvSpPr>
        <p:spPr>
          <a:xfrm>
            <a:off x="976515" y="3535309"/>
            <a:ext cx="73442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latin typeface="Agency FB" panose="020B0503020202020204" pitchFamily="34" charset="0"/>
              </a:rPr>
              <a:t>Lucas Victor Morales </a:t>
            </a:r>
          </a:p>
        </p:txBody>
      </p:sp>
      <p:pic>
        <p:nvPicPr>
          <p:cNvPr id="37" name="Gráfico 29" descr="Círculo horizontal de linha preenchida">
            <a:extLst>
              <a:ext uri="{FF2B5EF4-FFF2-40B4-BE49-F238E27FC236}">
                <a16:creationId xmlns:a16="http://schemas.microsoft.com/office/drawing/2014/main" id="{E34C2471-770E-42C1-995A-7CC26CE4CA9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499793">
            <a:off x="-1323146" y="3921974"/>
            <a:ext cx="3853407" cy="3853407"/>
          </a:xfrm>
          <a:prstGeom prst="rect">
            <a:avLst/>
          </a:prstGeom>
        </p:spPr>
      </p:pic>
      <p:pic>
        <p:nvPicPr>
          <p:cNvPr id="16" name="Gráfico 22" descr="Perfil de mulher com preenchimento sólido">
            <a:extLst>
              <a:ext uri="{FF2B5EF4-FFF2-40B4-BE49-F238E27FC236}">
                <a16:creationId xmlns:a16="http://schemas.microsoft.com/office/drawing/2014/main" id="{714B9A0F-4114-4D76-8167-37E5401086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2" y="2443200"/>
            <a:ext cx="569007" cy="56900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  <a:reflection stA="45000" endPos="3000" dist="50800" dir="5400000" sy="-100000" algn="bl" rotWithShape="0"/>
          </a:effectLst>
        </p:spPr>
      </p:pic>
      <p:pic>
        <p:nvPicPr>
          <p:cNvPr id="17" name="Gráfico 22" descr="Perfil de mulher com preenchimento sólido">
            <a:extLst>
              <a:ext uri="{FF2B5EF4-FFF2-40B4-BE49-F238E27FC236}">
                <a16:creationId xmlns:a16="http://schemas.microsoft.com/office/drawing/2014/main" id="{59A53D68-5DEC-4125-B08C-6255BAEBD9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42" y="2965931"/>
            <a:ext cx="569007" cy="569007"/>
          </a:xfrm>
          <a:prstGeom prst="rect">
            <a:avLst/>
          </a:prstGeom>
          <a:effectLst>
            <a:glow rad="127000">
              <a:schemeClr val="bg1"/>
            </a:glow>
            <a:outerShdw blurRad="50800" dist="50800" dir="5400000" algn="ctr" rotWithShape="0">
              <a:schemeClr val="bg1"/>
            </a:outerShdw>
            <a:reflection stA="45000" endPos="3000" dist="508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313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555E395F-22AE-40CA-A881-8873AE3DC680}"/>
              </a:ext>
            </a:extLst>
          </p:cNvPr>
          <p:cNvSpPr/>
          <p:nvPr/>
        </p:nvSpPr>
        <p:spPr>
          <a:xfrm>
            <a:off x="265043" y="332146"/>
            <a:ext cx="11679307" cy="6368366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93454" y="4042610"/>
            <a:ext cx="4267516" cy="426751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471330" y="415389"/>
            <a:ext cx="54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Banco de Dados</a:t>
            </a:r>
          </a:p>
        </p:txBody>
      </p:sp>
      <p:pic>
        <p:nvPicPr>
          <p:cNvPr id="13" name="Gráfico 12" descr="Banco de dados com preenchimento sólido">
            <a:extLst>
              <a:ext uri="{FF2B5EF4-FFF2-40B4-BE49-F238E27FC236}">
                <a16:creationId xmlns:a16="http://schemas.microsoft.com/office/drawing/2014/main" id="{289C6BCF-6888-4597-A97A-8A6BB821F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7386" y="415389"/>
            <a:ext cx="780366" cy="7803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640304" y="1195755"/>
            <a:ext cx="123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latin typeface="Agency FB" panose="020B0503020202020204" pitchFamily="34" charset="0"/>
              </a:rPr>
              <a:t>Der</a:t>
            </a:r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4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4643" y="-1480428"/>
            <a:ext cx="4572000" cy="4572000"/>
          </a:xfrm>
          <a:prstGeom prst="rect">
            <a:avLst/>
          </a:prstGeom>
        </p:spPr>
      </p:pic>
      <p:pic>
        <p:nvPicPr>
          <p:cNvPr id="9" name="Picture 736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940" y="1329629"/>
            <a:ext cx="8985511" cy="5155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708434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tângulo 87">
            <a:extLst>
              <a:ext uri="{FF2B5EF4-FFF2-40B4-BE49-F238E27FC236}">
                <a16:creationId xmlns:a16="http://schemas.microsoft.com/office/drawing/2014/main" id="{555E395F-22AE-40CA-A881-8873AE3DC680}"/>
              </a:ext>
            </a:extLst>
          </p:cNvPr>
          <p:cNvSpPr/>
          <p:nvPr/>
        </p:nvSpPr>
        <p:spPr>
          <a:xfrm>
            <a:off x="245993" y="255946"/>
            <a:ext cx="11679307" cy="6368366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93454" y="4042610"/>
            <a:ext cx="4267516" cy="426751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471330" y="415389"/>
            <a:ext cx="54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Banco de Dados</a:t>
            </a:r>
          </a:p>
        </p:txBody>
      </p:sp>
      <p:pic>
        <p:nvPicPr>
          <p:cNvPr id="13" name="Gráfico 12" descr="Banco de dados com preenchimento sólido">
            <a:extLst>
              <a:ext uri="{FF2B5EF4-FFF2-40B4-BE49-F238E27FC236}">
                <a16:creationId xmlns:a16="http://schemas.microsoft.com/office/drawing/2014/main" id="{289C6BCF-6888-4597-A97A-8A6BB821FB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07386" y="415389"/>
            <a:ext cx="780366" cy="7803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480629" y="1155206"/>
            <a:ext cx="12366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latin typeface="Agency FB" panose="020B0503020202020204" pitchFamily="34" charset="0"/>
              </a:rPr>
              <a:t>SGBD</a:t>
            </a:r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 </a:t>
            </a:r>
          </a:p>
        </p:txBody>
      </p:sp>
      <p:pic>
        <p:nvPicPr>
          <p:cNvPr id="14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4643" y="-1480428"/>
            <a:ext cx="4572000" cy="4572000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5513311" y="3013041"/>
            <a:ext cx="54296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>
                <a:latin typeface="Agency FB" panose="020B0503020202020204" pitchFamily="34" charset="0"/>
              </a:rPr>
              <a:t>Sistema de Gerenciamento de Banco de Dados</a:t>
            </a:r>
          </a:p>
        </p:txBody>
      </p: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CD02CFC9-DEF5-4756-B707-4FB7C06D445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365" y="3516329"/>
            <a:ext cx="2982042" cy="186377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532559" y="4177048"/>
            <a:ext cx="9220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>
                <a:latin typeface="Agency FB" panose="020B0503020202020204" pitchFamily="34" charset="0"/>
                <a:ea typeface="Calibri" panose="020F0502020204030204" pitchFamily="34" charset="0"/>
              </a:rPr>
              <a:t>MySQL</a:t>
            </a:r>
          </a:p>
        </p:txBody>
      </p:sp>
      <p:pic>
        <p:nvPicPr>
          <p:cNvPr id="17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8767" y="4042610"/>
            <a:ext cx="4267516" cy="4267516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3259" y="1913586"/>
            <a:ext cx="1008396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>
                <a:latin typeface="Agency FB" panose="020B0503020202020204" pitchFamily="34" charset="0"/>
              </a:rPr>
              <a:t>Ajudam o administrador do banco de dados a gerenciar, organizar, editar e  proteger o fluxo de informações no banco de dados de uma empresa. </a:t>
            </a:r>
          </a:p>
        </p:txBody>
      </p:sp>
    </p:spTree>
    <p:extLst>
      <p:ext uri="{BB962C8B-B14F-4D97-AF65-F5344CB8AC3E}">
        <p14:creationId xmlns:p14="http://schemas.microsoft.com/office/powerpoint/2010/main" val="1223635354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246" y="0"/>
            <a:ext cx="6700512" cy="6858000"/>
          </a:xfrm>
          <a:prstGeom prst="rect">
            <a:avLst/>
          </a:prstGeom>
        </p:spPr>
      </p:pic>
      <p:sp>
        <p:nvSpPr>
          <p:cNvPr id="14" name="Forma livre 24">
            <a:extLst>
              <a:ext uri="{FF2B5EF4-FFF2-40B4-BE49-F238E27FC236}">
                <a16:creationId xmlns:a16="http://schemas.microsoft.com/office/drawing/2014/main" id="{3FD9AAEF-B14D-4893-B09E-2A8250A6741B}"/>
              </a:ext>
            </a:extLst>
          </p:cNvPr>
          <p:cNvSpPr/>
          <p:nvPr/>
        </p:nvSpPr>
        <p:spPr>
          <a:xfrm rot="10800000">
            <a:off x="-1" y="0"/>
            <a:ext cx="6954254" cy="6858000"/>
          </a:xfrm>
          <a:custGeom>
            <a:avLst/>
            <a:gdLst>
              <a:gd name="connsiteX0" fmla="*/ 1275348 w 8895348"/>
              <a:gd name="connsiteY0" fmla="*/ 0 h 6858000"/>
              <a:gd name="connsiteX1" fmla="*/ 8895348 w 8895348"/>
              <a:gd name="connsiteY1" fmla="*/ 0 h 6858000"/>
              <a:gd name="connsiteX2" fmla="*/ 8895348 w 8895348"/>
              <a:gd name="connsiteY2" fmla="*/ 6858000 h 6858000"/>
              <a:gd name="connsiteX3" fmla="*/ 1275348 w 8895348"/>
              <a:gd name="connsiteY3" fmla="*/ 6858000 h 6858000"/>
              <a:gd name="connsiteX4" fmla="*/ 1275348 w 8895348"/>
              <a:gd name="connsiteY4" fmla="*/ 4848726 h 6858000"/>
              <a:gd name="connsiteX5" fmla="*/ 0 w 8895348"/>
              <a:gd name="connsiteY5" fmla="*/ 3429000 h 6858000"/>
              <a:gd name="connsiteX6" fmla="*/ 1275348 w 8895348"/>
              <a:gd name="connsiteY6" fmla="*/ 20092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95348" h="6858000">
                <a:moveTo>
                  <a:pt x="1275348" y="0"/>
                </a:moveTo>
                <a:lnTo>
                  <a:pt x="8895348" y="0"/>
                </a:lnTo>
                <a:lnTo>
                  <a:pt x="8895348" y="6858000"/>
                </a:lnTo>
                <a:lnTo>
                  <a:pt x="1275348" y="6858000"/>
                </a:lnTo>
                <a:lnTo>
                  <a:pt x="1275348" y="4848726"/>
                </a:lnTo>
                <a:lnTo>
                  <a:pt x="0" y="3429000"/>
                </a:lnTo>
                <a:lnTo>
                  <a:pt x="1275348" y="200927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354981" y="2779295"/>
            <a:ext cx="6069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solidFill>
                  <a:srgbClr val="09FF90"/>
                </a:solidFill>
                <a:latin typeface="Agency FB" panose="020B0503020202020204" pitchFamily="34" charset="0"/>
              </a:rPr>
              <a:t>CONSIDERAÇÕES FINAIS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8408F36-6B32-4AE5-A327-5404408A3AF8}"/>
              </a:ext>
            </a:extLst>
          </p:cNvPr>
          <p:cNvSpPr/>
          <p:nvPr/>
        </p:nvSpPr>
        <p:spPr>
          <a:xfrm>
            <a:off x="228600" y="192506"/>
            <a:ext cx="11730789" cy="6472990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5775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266" y="-1"/>
            <a:ext cx="5798074" cy="6533147"/>
          </a:xfrm>
          <a:prstGeom prst="rect">
            <a:avLst/>
          </a:prstGeom>
        </p:spPr>
      </p:pic>
      <p:sp>
        <p:nvSpPr>
          <p:cNvPr id="88" name="Retângulo 87">
            <a:extLst>
              <a:ext uri="{FF2B5EF4-FFF2-40B4-BE49-F238E27FC236}">
                <a16:creationId xmlns:a16="http://schemas.microsoft.com/office/drawing/2014/main" id="{555E395F-22AE-40CA-A881-8873AE3DC680}"/>
              </a:ext>
            </a:extLst>
          </p:cNvPr>
          <p:cNvSpPr/>
          <p:nvPr/>
        </p:nvSpPr>
        <p:spPr>
          <a:xfrm>
            <a:off x="240631" y="332146"/>
            <a:ext cx="11670631" cy="6201001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0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682565" y="5025249"/>
            <a:ext cx="3675138" cy="367513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78BAEC-7210-4F12-B2EE-E35839CB5D69}"/>
              </a:ext>
            </a:extLst>
          </p:cNvPr>
          <p:cNvSpPr txBox="1"/>
          <p:nvPr/>
        </p:nvSpPr>
        <p:spPr>
          <a:xfrm>
            <a:off x="464311" y="412559"/>
            <a:ext cx="5470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>
                <a:solidFill>
                  <a:srgbClr val="FFD32A"/>
                </a:solidFill>
                <a:latin typeface="Agency FB" panose="020B0503020202020204" pitchFamily="34" charset="0"/>
              </a:rPr>
              <a:t>Referências</a:t>
            </a:r>
          </a:p>
        </p:txBody>
      </p:sp>
      <p:pic>
        <p:nvPicPr>
          <p:cNvPr id="14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8767" y="-1305428"/>
            <a:ext cx="4572000" cy="4572000"/>
          </a:xfrm>
          <a:prstGeom prst="rect">
            <a:avLst/>
          </a:prstGeom>
        </p:spPr>
      </p:pic>
      <p:pic>
        <p:nvPicPr>
          <p:cNvPr id="17" name="Gráfico 89" descr="Um círculo preenchido com linhas onduladas">
            <a:extLst>
              <a:ext uri="{FF2B5EF4-FFF2-40B4-BE49-F238E27FC236}">
                <a16:creationId xmlns:a16="http://schemas.microsoft.com/office/drawing/2014/main" id="{D0E7BC94-38E6-4656-BA92-2032C4A81D7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8767" y="4042610"/>
            <a:ext cx="4267516" cy="4267516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C7D4C5-2D3A-49FE-8A60-EEAF452BB2AA}"/>
              </a:ext>
            </a:extLst>
          </p:cNvPr>
          <p:cNvSpPr txBox="1"/>
          <p:nvPr/>
        </p:nvSpPr>
        <p:spPr>
          <a:xfrm>
            <a:off x="526903" y="1631961"/>
            <a:ext cx="547018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AURELIANO, Bruna. Moda e Sustentabilidade: o poder das nossas escolhas! 2020</a:t>
            </a: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FAIAS, Fábio. Análise de mercado: o que é e como  fazer. 2018</a:t>
            </a: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 i="0">
                <a:solidFill>
                  <a:srgbClr val="222222"/>
                </a:solidFill>
                <a:effectLst/>
                <a:latin typeface="Agency FB" panose="020B0503020202020204" pitchFamily="34" charset="0"/>
              </a:rPr>
              <a:t>INDÚSTRIA da moda é a que mais gasta água a nível mundial, depois da agricultura. Desenvolvida por: </a:t>
            </a:r>
            <a:r>
              <a:rPr lang="pt-BR" sz="1600" b="1" i="0" err="1">
                <a:solidFill>
                  <a:srgbClr val="222222"/>
                </a:solidFill>
                <a:effectLst/>
                <a:latin typeface="Agency FB" panose="020B0503020202020204" pitchFamily="34" charset="0"/>
              </a:rPr>
              <a:t>Febratex</a:t>
            </a:r>
            <a:r>
              <a:rPr lang="pt-BR" sz="1600" b="1" i="0">
                <a:solidFill>
                  <a:srgbClr val="222222"/>
                </a:solidFill>
                <a:effectLst/>
                <a:latin typeface="Agency FB" panose="020B0503020202020204" pitchFamily="34" charset="0"/>
              </a:rPr>
              <a:t> </a:t>
            </a:r>
            <a:r>
              <a:rPr lang="pt-BR" sz="1600" b="1" i="0" err="1">
                <a:solidFill>
                  <a:srgbClr val="222222"/>
                </a:solidFill>
                <a:effectLst/>
                <a:latin typeface="Agency FB" panose="020B0503020202020204" pitchFamily="34" charset="0"/>
              </a:rPr>
              <a:t>Group</a:t>
            </a:r>
            <a:r>
              <a:rPr lang="pt-BR" sz="1600" b="1" i="0">
                <a:solidFill>
                  <a:srgbClr val="222222"/>
                </a:solidFill>
                <a:effectLst/>
                <a:latin typeface="Agency FB" panose="020B0503020202020204" pitchFamily="34" charset="0"/>
              </a:rPr>
              <a:t>, 2021.</a:t>
            </a:r>
            <a:endParaRPr lang="pt-BR" sz="1600" b="1">
              <a:solidFill>
                <a:srgbClr val="FFD32A"/>
              </a:solidFill>
              <a:latin typeface="Agency FB" panose="020B0503020202020204" pitchFamily="34" charset="0"/>
            </a:endParaRP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Echos, Equipe. Design Thinking: Conheça a metodologia inovadora e saiba como aplicá-la. ECHOS, 2019</a:t>
            </a: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MARKETING, mobile. Saiba como realizar a análise de concorrentes. RankMyAPP, 2021</a:t>
            </a: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MELO, Ederson. WIREFRAMES!? 2008</a:t>
            </a:r>
          </a:p>
          <a:p>
            <a:pPr algn="just"/>
            <a:endParaRPr lang="pt-BR" sz="1600" b="1">
              <a:latin typeface="Agency FB" panose="020B0503020202020204" pitchFamily="34" charset="0"/>
              <a:ea typeface="Calibri" panose="020F0502020204030204" pitchFamily="34" charset="0"/>
            </a:endParaRP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OKUBO, Beatriz. O que é HTML e Para que Serve?. GoDaddy, 2020</a:t>
            </a: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 </a:t>
            </a:r>
          </a:p>
          <a:p>
            <a:pPr algn="just"/>
            <a:r>
              <a:rPr lang="pt-BR" sz="1600" b="1">
                <a:latin typeface="Agency FB" panose="020B0503020202020204" pitchFamily="34" charset="0"/>
                <a:ea typeface="Calibri" panose="020F0502020204030204" pitchFamily="34" charset="0"/>
              </a:rPr>
              <a:t>OLIVEIRA, Danielle. MER e DER: Conheça as definições. alure, 2021 </a:t>
            </a:r>
          </a:p>
        </p:txBody>
      </p:sp>
    </p:spTree>
    <p:extLst>
      <p:ext uri="{BB962C8B-B14F-4D97-AF65-F5344CB8AC3E}">
        <p14:creationId xmlns:p14="http://schemas.microsoft.com/office/powerpoint/2010/main" val="795722780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F6B4A702-7E1C-4F31-BB79-F60EC0FB6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87155"/>
            <a:ext cx="5581650" cy="2060175"/>
          </a:xfrm>
          <a:prstGeom prst="rect">
            <a:avLst/>
          </a:prstGeom>
        </p:spPr>
      </p:pic>
      <p:pic>
        <p:nvPicPr>
          <p:cNvPr id="8" name="Imagem 7" descr="Uma imagem contendo comida, faca&#10;&#10;Descrição gerada automaticamente">
            <a:extLst>
              <a:ext uri="{FF2B5EF4-FFF2-40B4-BE49-F238E27FC236}">
                <a16:creationId xmlns:a16="http://schemas.microsoft.com/office/drawing/2014/main" id="{673C2DF9-8412-41DD-8BD5-07A63BE344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25516"/>
            <a:ext cx="5581650" cy="206017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1E01E62-3610-487C-9EFB-7C2CD4C9C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7" r="13283"/>
          <a:stretch/>
        </p:blipFill>
        <p:spPr>
          <a:xfrm>
            <a:off x="669668" y="2067310"/>
            <a:ext cx="2724163" cy="2723380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02AECDB3-7159-4851-8601-941B6B8B9EBE}"/>
              </a:ext>
            </a:extLst>
          </p:cNvPr>
          <p:cNvSpPr/>
          <p:nvPr/>
        </p:nvSpPr>
        <p:spPr>
          <a:xfrm>
            <a:off x="204537" y="264694"/>
            <a:ext cx="11754853" cy="6376737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rgbClr val="00FF99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7D3980C-1583-4ECA-AC69-FA570FF8CB17}"/>
              </a:ext>
            </a:extLst>
          </p:cNvPr>
          <p:cNvGrpSpPr/>
          <p:nvPr/>
        </p:nvGrpSpPr>
        <p:grpSpPr>
          <a:xfrm>
            <a:off x="3393831" y="24062"/>
            <a:ext cx="8798169" cy="6858000"/>
            <a:chOff x="3393831" y="24062"/>
            <a:chExt cx="8798169" cy="6858000"/>
          </a:xfrm>
        </p:grpSpPr>
        <p:sp>
          <p:nvSpPr>
            <p:cNvPr id="4" name="Seta: Pentágono 3">
              <a:extLst>
                <a:ext uri="{FF2B5EF4-FFF2-40B4-BE49-F238E27FC236}">
                  <a16:creationId xmlns:a16="http://schemas.microsoft.com/office/drawing/2014/main" id="{DD210933-52CD-4143-AE4A-937C88702606}"/>
                </a:ext>
              </a:extLst>
            </p:cNvPr>
            <p:cNvSpPr/>
            <p:nvPr/>
          </p:nvSpPr>
          <p:spPr>
            <a:xfrm rot="10800000">
              <a:off x="3393831" y="24062"/>
              <a:ext cx="8798169" cy="6858000"/>
            </a:xfrm>
            <a:prstGeom prst="homePlate">
              <a:avLst>
                <a:gd name="adj" fmla="val 30317"/>
              </a:avLst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rgbClr val="09FF90"/>
                </a:solidFill>
              </a:endParaRPr>
            </a:p>
          </p:txBody>
        </p:sp>
        <p:pic>
          <p:nvPicPr>
            <p:cNvPr id="36" name="Imagem 35" descr="Texto&#10;&#10;Descrição gerada automaticamente">
              <a:extLst>
                <a:ext uri="{FF2B5EF4-FFF2-40B4-BE49-F238E27FC236}">
                  <a16:creationId xmlns:a16="http://schemas.microsoft.com/office/drawing/2014/main" id="{57044C3A-C37A-4133-A0D7-F36D7B6191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00" t="21753" r="12167" b="21596"/>
            <a:stretch/>
          </p:blipFill>
          <p:spPr>
            <a:xfrm>
              <a:off x="6117995" y="2324870"/>
              <a:ext cx="3307360" cy="2256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0982265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8" y="0"/>
            <a:ext cx="4564773" cy="6847160"/>
          </a:xfrm>
          <a:prstGeom prst="rect">
            <a:avLst/>
          </a:prstGeom>
        </p:spPr>
      </p:pic>
      <p:pic>
        <p:nvPicPr>
          <p:cNvPr id="15" name="Gráfico 14" descr="Um círculo preenchido com linhas diagonais">
            <a:extLst>
              <a:ext uri="{FF2B5EF4-FFF2-40B4-BE49-F238E27FC236}">
                <a16:creationId xmlns:a16="http://schemas.microsoft.com/office/drawing/2014/main" id="{6A66B39D-53CA-400D-BC9F-3C8BFA3D4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337131" y="-2485212"/>
            <a:ext cx="6844900" cy="6844900"/>
          </a:xfrm>
          <a:prstGeom prst="rect">
            <a:avLst/>
          </a:prstGeom>
        </p:spPr>
      </p:pic>
      <p:sp>
        <p:nvSpPr>
          <p:cNvPr id="18" name="Retângulo 17">
            <a:extLst>
              <a:ext uri="{FF2B5EF4-FFF2-40B4-BE49-F238E27FC236}">
                <a16:creationId xmlns:a16="http://schemas.microsoft.com/office/drawing/2014/main" id="{10CB8554-E37E-49B8-AE01-10F143902CCB}"/>
              </a:ext>
            </a:extLst>
          </p:cNvPr>
          <p:cNvSpPr/>
          <p:nvPr/>
        </p:nvSpPr>
        <p:spPr>
          <a:xfrm>
            <a:off x="265043" y="332146"/>
            <a:ext cx="11449347" cy="6193710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1BAA83E4-BA73-4DEC-B11B-971AE0E20E1D}"/>
              </a:ext>
            </a:extLst>
          </p:cNvPr>
          <p:cNvSpPr/>
          <p:nvPr/>
        </p:nvSpPr>
        <p:spPr>
          <a:xfrm>
            <a:off x="4578391" y="0"/>
            <a:ext cx="9111343" cy="6858000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662D1FE-E8AA-4A25-A697-04BCAE11871A}"/>
              </a:ext>
            </a:extLst>
          </p:cNvPr>
          <p:cNvSpPr txBox="1"/>
          <p:nvPr/>
        </p:nvSpPr>
        <p:spPr>
          <a:xfrm>
            <a:off x="4593720" y="3500407"/>
            <a:ext cx="9111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• </a:t>
            </a:r>
            <a:r>
              <a:rPr lang="pt-BR" sz="3200">
                <a:latin typeface="Agency FB" panose="020B0503020202020204" pitchFamily="34" charset="0"/>
              </a:rPr>
              <a:t>Oferecer mais uma opção sustentável no mercado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5C8F1D7-510B-475C-AC49-C2B48CA55DF8}"/>
              </a:ext>
            </a:extLst>
          </p:cNvPr>
          <p:cNvSpPr txBox="1"/>
          <p:nvPr/>
        </p:nvSpPr>
        <p:spPr>
          <a:xfrm>
            <a:off x="4593720" y="2833684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• </a:t>
            </a:r>
            <a:r>
              <a:rPr lang="pt-BR" sz="3200">
                <a:latin typeface="Agency FB" panose="020B0503020202020204" pitchFamily="34" charset="0"/>
              </a:rPr>
              <a:t>Serviços de ajustes e remodelagem de roupas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95C2C35-399F-43EB-BEB5-22BBEE2F04DF}"/>
              </a:ext>
            </a:extLst>
          </p:cNvPr>
          <p:cNvSpPr txBox="1"/>
          <p:nvPr/>
        </p:nvSpPr>
        <p:spPr>
          <a:xfrm>
            <a:off x="6763657" y="332145"/>
            <a:ext cx="42526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latin typeface="Agency FB" panose="020B0503020202020204" pitchFamily="34" charset="0"/>
              </a:rPr>
              <a:t>Introdução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8452131-48D9-4F0A-A981-83437DEFCBFE}"/>
              </a:ext>
            </a:extLst>
          </p:cNvPr>
          <p:cNvSpPr txBox="1"/>
          <p:nvPr/>
        </p:nvSpPr>
        <p:spPr>
          <a:xfrm>
            <a:off x="4578391" y="2235752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• </a:t>
            </a:r>
            <a:r>
              <a:rPr lang="pt-BR" sz="3200">
                <a:latin typeface="Agency FB" panose="020B0503020202020204" pitchFamily="34" charset="0"/>
              </a:rPr>
              <a:t>Site de serviços de costuras</a:t>
            </a:r>
          </a:p>
        </p:txBody>
      </p:sp>
      <p:pic>
        <p:nvPicPr>
          <p:cNvPr id="20" name="Gráfico 14" descr="Um círculo preenchido com linhas diagonais">
            <a:extLst>
              <a:ext uri="{FF2B5EF4-FFF2-40B4-BE49-F238E27FC236}">
                <a16:creationId xmlns:a16="http://schemas.microsoft.com/office/drawing/2014/main" id="{6A66B39D-53CA-400D-BC9F-3C8BFA3D42F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06755" y="-1672658"/>
            <a:ext cx="4493185" cy="449318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4457A1B-B636-475B-869D-C20677708324}"/>
              </a:ext>
            </a:extLst>
          </p:cNvPr>
          <p:cNvSpPr txBox="1"/>
          <p:nvPr/>
        </p:nvSpPr>
        <p:spPr>
          <a:xfrm>
            <a:off x="4650584" y="4144128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• </a:t>
            </a:r>
            <a:r>
              <a:rPr lang="pt-BR" sz="3200">
                <a:latin typeface="Agency FB" panose="020B0503020202020204" pitchFamily="34" charset="0"/>
              </a:rPr>
              <a:t>Viabilidade</a:t>
            </a:r>
          </a:p>
        </p:txBody>
      </p:sp>
    </p:spTree>
    <p:extLst>
      <p:ext uri="{BB962C8B-B14F-4D97-AF65-F5344CB8AC3E}">
        <p14:creationId xmlns:p14="http://schemas.microsoft.com/office/powerpoint/2010/main" val="836961722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190" y="0"/>
            <a:ext cx="7638332" cy="6858000"/>
          </a:xfrm>
          <a:prstGeom prst="rect">
            <a:avLst/>
          </a:prstGeom>
        </p:spPr>
      </p:pic>
      <p:sp>
        <p:nvSpPr>
          <p:cNvPr id="13" name="Forma livre 24">
            <a:extLst>
              <a:ext uri="{FF2B5EF4-FFF2-40B4-BE49-F238E27FC236}">
                <a16:creationId xmlns:a16="http://schemas.microsoft.com/office/drawing/2014/main" id="{273928CA-6199-4576-A91D-5B63CC2700FD}"/>
              </a:ext>
            </a:extLst>
          </p:cNvPr>
          <p:cNvSpPr/>
          <p:nvPr/>
        </p:nvSpPr>
        <p:spPr>
          <a:xfrm rot="10800000">
            <a:off x="503190" y="-3"/>
            <a:ext cx="6790184" cy="6857999"/>
          </a:xfrm>
          <a:custGeom>
            <a:avLst/>
            <a:gdLst>
              <a:gd name="connsiteX0" fmla="*/ 1275348 w 8895348"/>
              <a:gd name="connsiteY0" fmla="*/ 0 h 6858000"/>
              <a:gd name="connsiteX1" fmla="*/ 8895348 w 8895348"/>
              <a:gd name="connsiteY1" fmla="*/ 0 h 6858000"/>
              <a:gd name="connsiteX2" fmla="*/ 8895348 w 8895348"/>
              <a:gd name="connsiteY2" fmla="*/ 6858000 h 6858000"/>
              <a:gd name="connsiteX3" fmla="*/ 1275348 w 8895348"/>
              <a:gd name="connsiteY3" fmla="*/ 6858000 h 6858000"/>
              <a:gd name="connsiteX4" fmla="*/ 1275348 w 8895348"/>
              <a:gd name="connsiteY4" fmla="*/ 4848726 h 6858000"/>
              <a:gd name="connsiteX5" fmla="*/ 0 w 8895348"/>
              <a:gd name="connsiteY5" fmla="*/ 3429000 h 6858000"/>
              <a:gd name="connsiteX6" fmla="*/ 1275348 w 8895348"/>
              <a:gd name="connsiteY6" fmla="*/ 20092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895348" h="6858000">
                <a:moveTo>
                  <a:pt x="1275348" y="0"/>
                </a:moveTo>
                <a:lnTo>
                  <a:pt x="8895348" y="0"/>
                </a:lnTo>
                <a:lnTo>
                  <a:pt x="8895348" y="6858000"/>
                </a:lnTo>
                <a:lnTo>
                  <a:pt x="1275348" y="6858000"/>
                </a:lnTo>
                <a:lnTo>
                  <a:pt x="1275348" y="4848726"/>
                </a:lnTo>
                <a:lnTo>
                  <a:pt x="0" y="3429000"/>
                </a:lnTo>
                <a:lnTo>
                  <a:pt x="1275348" y="200927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994682" y="3752070"/>
            <a:ext cx="4572000" cy="4572000"/>
          </a:xfrm>
          <a:prstGeom prst="rect">
            <a:avLst/>
          </a:prstGeom>
        </p:spPr>
      </p:pic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3645" y="4349688"/>
            <a:ext cx="3431544" cy="3431544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45774" y="232229"/>
            <a:ext cx="11896319" cy="6407853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A5E6D2D-5062-459E-AE28-408E56C9FE65}"/>
              </a:ext>
            </a:extLst>
          </p:cNvPr>
          <p:cNvSpPr txBox="1"/>
          <p:nvPr/>
        </p:nvSpPr>
        <p:spPr>
          <a:xfrm>
            <a:off x="299989" y="2651099"/>
            <a:ext cx="64515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</a:rPr>
              <a:t> A solução para roupas compradas em lojas que necessitam de quaisquer tipos de ajustes ou mesmo a criação de peças exclusivas e sob medida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299989" y="317537"/>
            <a:ext cx="4775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latin typeface="Agency FB" panose="020B0503020202020204" pitchFamily="34" charset="0"/>
              </a:rPr>
              <a:t>Hipótese</a:t>
            </a:r>
          </a:p>
        </p:txBody>
      </p:sp>
    </p:spTree>
    <p:extLst>
      <p:ext uri="{BB962C8B-B14F-4D97-AF65-F5344CB8AC3E}">
        <p14:creationId xmlns:p14="http://schemas.microsoft.com/office/powerpoint/2010/main" val="3597862859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9" y="1241316"/>
            <a:ext cx="5361872" cy="4230853"/>
          </a:xfrm>
          <a:prstGeom prst="rect">
            <a:avLst/>
          </a:prstGeom>
        </p:spPr>
      </p:pic>
      <p:pic>
        <p:nvPicPr>
          <p:cNvPr id="10" name="Gráfico 9" descr="Na mosca com preenchimento sólido">
            <a:extLst>
              <a:ext uri="{FF2B5EF4-FFF2-40B4-BE49-F238E27FC236}">
                <a16:creationId xmlns:a16="http://schemas.microsoft.com/office/drawing/2014/main" id="{6D7E0FAE-BEB9-476F-8F00-FA4944995E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0847" y="254190"/>
            <a:ext cx="914400" cy="9144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-1381580" y="3910557"/>
            <a:ext cx="4572000" cy="4572000"/>
          </a:xfrm>
          <a:prstGeom prst="rect">
            <a:avLst/>
          </a:prstGeom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16586049-3283-468C-9417-24469C978FD3}"/>
              </a:ext>
            </a:extLst>
          </p:cNvPr>
          <p:cNvSpPr txBox="1"/>
          <p:nvPr/>
        </p:nvSpPr>
        <p:spPr>
          <a:xfrm>
            <a:off x="5932319" y="4468291"/>
            <a:ext cx="78657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3200">
                <a:solidFill>
                  <a:schemeClr val="bg1"/>
                </a:solidFill>
                <a:latin typeface="Muro" pitchFamily="50" charset="0"/>
              </a:rPr>
              <a:t>Ser referência no setor de</a:t>
            </a:r>
          </a:p>
          <a:p>
            <a:r>
              <a:rPr lang="pt-BR" sz="3200">
                <a:solidFill>
                  <a:schemeClr val="bg1"/>
                </a:solidFill>
                <a:latin typeface="Muro" pitchFamily="50" charset="0"/>
              </a:rPr>
              <a:t>Agendamento de lavagem de carros</a:t>
            </a:r>
          </a:p>
        </p:txBody>
      </p:sp>
      <p:sp>
        <p:nvSpPr>
          <p:cNvPr id="22" name="Retângulo: Cantos Diagonais Recortados 6">
            <a:extLst>
              <a:ext uri="{FF2B5EF4-FFF2-40B4-BE49-F238E27FC236}">
                <a16:creationId xmlns:a16="http://schemas.microsoft.com/office/drawing/2014/main" id="{1BAA83E4-BA73-4DEC-B11B-971AE0E20E1D}"/>
              </a:ext>
            </a:extLst>
          </p:cNvPr>
          <p:cNvSpPr/>
          <p:nvPr/>
        </p:nvSpPr>
        <p:spPr>
          <a:xfrm>
            <a:off x="4879960" y="188685"/>
            <a:ext cx="6914178" cy="6669316"/>
          </a:xfrm>
          <a:prstGeom prst="snip2Diag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89780" y="-1480266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238534" y="188685"/>
            <a:ext cx="2950167" cy="1026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latin typeface="Agency FB" panose="020B0503020202020204" pitchFamily="34" charset="0"/>
              </a:rPr>
              <a:t>Objetivos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76297" y="188685"/>
            <a:ext cx="11777169" cy="6415125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99E6EB4-769A-47A0-8595-558E48BA700B}"/>
              </a:ext>
            </a:extLst>
          </p:cNvPr>
          <p:cNvSpPr txBox="1"/>
          <p:nvPr/>
        </p:nvSpPr>
        <p:spPr>
          <a:xfrm>
            <a:off x="5176055" y="376014"/>
            <a:ext cx="36126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>
                <a:latin typeface="Agency FB" panose="020B0503020202020204" pitchFamily="34" charset="0"/>
              </a:rPr>
              <a:t>Objetivo Geral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5032CECA-A979-4F5F-B597-A51FBB94B064}"/>
              </a:ext>
            </a:extLst>
          </p:cNvPr>
          <p:cNvSpPr txBox="1"/>
          <p:nvPr/>
        </p:nvSpPr>
        <p:spPr>
          <a:xfrm>
            <a:off x="5004403" y="1120755"/>
            <a:ext cx="64909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latin typeface="Agency FB" panose="020B0503020202020204" pitchFamily="34" charset="0"/>
              </a:rPr>
              <a:t> </a:t>
            </a:r>
            <a:r>
              <a:rPr lang="pt-BR" sz="3200">
                <a:solidFill>
                  <a:srgbClr val="FFD32A"/>
                </a:solidFill>
                <a:latin typeface="Agency FB" panose="020B0503020202020204" pitchFamily="34" charset="0"/>
              </a:rPr>
              <a:t>•</a:t>
            </a:r>
            <a:r>
              <a:rPr lang="pt-BR" sz="3200">
                <a:latin typeface="Agency FB" panose="020B0503020202020204" pitchFamily="34" charset="0"/>
              </a:rPr>
              <a:t> </a:t>
            </a:r>
            <a:r>
              <a:rPr lang="pt-BR" sz="2800">
                <a:latin typeface="Agency FB" panose="020B0503020202020204" pitchFamily="34" charset="0"/>
              </a:rPr>
              <a:t>Desenvolver um website que entregue serviços de costura á domicílio</a:t>
            </a:r>
            <a:r>
              <a:rPr lang="pt-BR" sz="3200">
                <a:latin typeface="Agency FB" panose="020B0503020202020204" pitchFamily="34" charset="0"/>
              </a:rPr>
              <a:t>.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99E6EB4-769A-47A0-8595-558E48BA700B}"/>
              </a:ext>
            </a:extLst>
          </p:cNvPr>
          <p:cNvSpPr txBox="1"/>
          <p:nvPr/>
        </p:nvSpPr>
        <p:spPr>
          <a:xfrm>
            <a:off x="5143015" y="2460792"/>
            <a:ext cx="361264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500" b="1">
                <a:latin typeface="Agency FB" panose="020B0503020202020204" pitchFamily="34" charset="0"/>
              </a:rPr>
              <a:t>Objetivos Específicos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1D6D1F1-F398-43C5-BF54-DB82C179B4DD}"/>
              </a:ext>
            </a:extLst>
          </p:cNvPr>
          <p:cNvSpPr txBox="1"/>
          <p:nvPr/>
        </p:nvSpPr>
        <p:spPr>
          <a:xfrm>
            <a:off x="4862762" y="3161546"/>
            <a:ext cx="7531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2800">
                <a:latin typeface="Agency FB" panose="020B0503020202020204" pitchFamily="34" charset="0"/>
              </a:rPr>
              <a:t>Demonstrar a relevância do projeto de costura;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D1D6D1F1-F398-43C5-BF54-DB82C179B4DD}"/>
              </a:ext>
            </a:extLst>
          </p:cNvPr>
          <p:cNvSpPr txBox="1"/>
          <p:nvPr/>
        </p:nvSpPr>
        <p:spPr>
          <a:xfrm>
            <a:off x="4879960" y="3735083"/>
            <a:ext cx="66153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2800">
                <a:latin typeface="Agency FB" panose="020B0503020202020204" pitchFamily="34" charset="0"/>
              </a:rPr>
              <a:t>Comprovar as dificuldades de pessoas para encontrar roupas de acordo com o seu perfil;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1D6D1F1-F398-43C5-BF54-DB82C179B4DD}"/>
              </a:ext>
            </a:extLst>
          </p:cNvPr>
          <p:cNvSpPr txBox="1"/>
          <p:nvPr/>
        </p:nvSpPr>
        <p:spPr>
          <a:xfrm>
            <a:off x="4879961" y="4713654"/>
            <a:ext cx="68504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/>
              <a:t> </a:t>
            </a:r>
            <a:r>
              <a:rPr lang="pt-BR" sz="3200">
                <a:solidFill>
                  <a:srgbClr val="FFD32A"/>
                </a:solidFill>
              </a:rPr>
              <a:t>•</a:t>
            </a:r>
            <a:r>
              <a:rPr lang="pt-BR" sz="3200"/>
              <a:t> </a:t>
            </a:r>
            <a:r>
              <a:rPr lang="pt-BR" sz="2800">
                <a:latin typeface="Agency FB" panose="020B0503020202020204" pitchFamily="34" charset="0"/>
              </a:rPr>
              <a:t>Apresentar o problema que a indústria têxtil causa para o meio ambiente e como um website pode ajudar na sustentabilidade.</a:t>
            </a:r>
          </a:p>
        </p:txBody>
      </p:sp>
    </p:spTree>
    <p:extLst>
      <p:ext uri="{BB962C8B-B14F-4D97-AF65-F5344CB8AC3E}">
        <p14:creationId xmlns:p14="http://schemas.microsoft.com/office/powerpoint/2010/main" val="92436942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38"/>
          <a:stretch/>
        </p:blipFill>
        <p:spPr>
          <a:xfrm rot="10800000">
            <a:off x="-2" y="-5"/>
            <a:ext cx="12192001" cy="6857999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72897" y="217642"/>
            <a:ext cx="11831869" cy="6431351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03589" y="-2947087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1454535" y="5292616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413842" y="217643"/>
            <a:ext cx="5498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>
                <a:solidFill>
                  <a:srgbClr val="00FF99"/>
                </a:solidFill>
                <a:latin typeface="Agency FB" panose="020B0503020202020204" pitchFamily="34" charset="0"/>
              </a:rPr>
              <a:t>Análise de Mercado</a:t>
            </a:r>
          </a:p>
        </p:txBody>
      </p:sp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268458" y="5533833"/>
            <a:ext cx="3431544" cy="343154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13405BD-2B0A-4B87-82C5-4E0247A7157E}"/>
              </a:ext>
            </a:extLst>
          </p:cNvPr>
          <p:cNvSpPr txBox="1"/>
          <p:nvPr/>
        </p:nvSpPr>
        <p:spPr>
          <a:xfrm>
            <a:off x="781346" y="1349244"/>
            <a:ext cx="7865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>
                <a:solidFill>
                  <a:schemeClr val="bg1"/>
                </a:solidFill>
              </a:rPr>
              <a:t>• </a:t>
            </a:r>
            <a:r>
              <a:rPr lang="pt-BR" sz="3200">
                <a:solidFill>
                  <a:schemeClr val="bg1"/>
                </a:solidFill>
                <a:latin typeface="Agency FB" panose="020B0503020202020204" pitchFamily="34" charset="0"/>
              </a:rPr>
              <a:t>Dados de Mercado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D02AD-4ACD-4A38-BB5C-BB4D66720688}"/>
              </a:ext>
            </a:extLst>
          </p:cNvPr>
          <p:cNvSpPr txBox="1"/>
          <p:nvPr/>
        </p:nvSpPr>
        <p:spPr>
          <a:xfrm>
            <a:off x="254291" y="3576347"/>
            <a:ext cx="1011751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3000" b="1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</a:rPr>
              <a:t>A </a:t>
            </a:r>
            <a:r>
              <a:rPr lang="pt-BR" sz="3000" b="1" i="0">
                <a:solidFill>
                  <a:schemeClr val="bg1">
                    <a:lumMod val="95000"/>
                  </a:schemeClr>
                </a:solidFill>
                <a:effectLst/>
                <a:latin typeface="Agency FB" panose="020B0503020202020204" pitchFamily="34" charset="0"/>
              </a:rPr>
              <a:t>indústria da moda utiliza 10% do abastecimento industrial total de água</a:t>
            </a:r>
            <a:r>
              <a:rPr lang="pt-BR" sz="3000" b="0" i="0">
                <a:solidFill>
                  <a:schemeClr val="bg1">
                    <a:lumMod val="95000"/>
                  </a:schemeClr>
                </a:solidFill>
                <a:effectLst/>
                <a:latin typeface="Agency FB" panose="020B0503020202020204" pitchFamily="34" charset="0"/>
              </a:rPr>
              <a:t> e os têxteis de acabamento são responsáveis por 20% da poluição global da água industrial. Os peritos da indústria estimam mesmo que </a:t>
            </a:r>
            <a:r>
              <a:rPr lang="pt-BR" sz="3000" b="1" i="0">
                <a:solidFill>
                  <a:schemeClr val="bg1">
                    <a:lumMod val="95000"/>
                  </a:schemeClr>
                </a:solidFill>
                <a:effectLst/>
                <a:latin typeface="Agency FB" panose="020B0503020202020204" pitchFamily="34" charset="0"/>
              </a:rPr>
              <a:t>o impacto ambiental da indústria se agravará até 2030 e triplicará até 2050</a:t>
            </a:r>
            <a:r>
              <a:rPr lang="pt-BR" sz="3000" b="0" i="0">
                <a:solidFill>
                  <a:schemeClr val="bg1">
                    <a:lumMod val="95000"/>
                  </a:schemeClr>
                </a:solidFill>
                <a:effectLst/>
                <a:latin typeface="Agency FB" panose="020B0503020202020204" pitchFamily="34" charset="0"/>
              </a:rPr>
              <a:t> devido à crescente procura dos mercados emergentes. </a:t>
            </a:r>
            <a:endParaRPr lang="pt-BR" sz="3000">
              <a:solidFill>
                <a:schemeClr val="bg1">
                  <a:lumMod val="95000"/>
                </a:schemeClr>
              </a:solidFill>
              <a:latin typeface="Agency FB" panose="020B050302020202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71BB4E5-62B8-4AFB-A9FE-8E6F761EA4F1}"/>
              </a:ext>
            </a:extLst>
          </p:cNvPr>
          <p:cNvSpPr txBox="1"/>
          <p:nvPr/>
        </p:nvSpPr>
        <p:spPr>
          <a:xfrm>
            <a:off x="254291" y="1962803"/>
            <a:ext cx="9954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3000">
                <a:solidFill>
                  <a:schemeClr val="bg1"/>
                </a:solidFill>
                <a:latin typeface="Agency FB" panose="020B0503020202020204" pitchFamily="34" charset="0"/>
              </a:rPr>
              <a:t>A indústria da moda contribui cerca de 63% com o colapso climático. Se até 2030 não houver atos sustentáveis o aquecimento global alcançará uma marca extrema no impacto ambiental; </a:t>
            </a:r>
          </a:p>
        </p:txBody>
      </p:sp>
      <p:pic>
        <p:nvPicPr>
          <p:cNvPr id="14" name="Gráfico 17" descr="Crescimento Comercial com preenchimento sólido">
            <a:extLst>
              <a:ext uri="{FF2B5EF4-FFF2-40B4-BE49-F238E27FC236}">
                <a16:creationId xmlns:a16="http://schemas.microsoft.com/office/drawing/2014/main" id="{7CA7C94D-F07B-4CED-B92A-8F30E3EF58C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223206" y="386222"/>
            <a:ext cx="800799" cy="80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307018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99970" y="168966"/>
            <a:ext cx="11783521" cy="6470374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708768" y="1907491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45913">
            <a:off x="-1109398" y="3891181"/>
            <a:ext cx="4572000" cy="4572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127063-3415-4EFF-936A-A9E12E3EDBBF}"/>
              </a:ext>
            </a:extLst>
          </p:cNvPr>
          <p:cNvSpPr txBox="1"/>
          <p:nvPr/>
        </p:nvSpPr>
        <p:spPr>
          <a:xfrm>
            <a:off x="249453" y="293114"/>
            <a:ext cx="68613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>
                <a:latin typeface="Agency FB" panose="020B0503020202020204" pitchFamily="34" charset="0"/>
              </a:rPr>
              <a:t>Pesquisa de campo</a:t>
            </a: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F43A5CB9-7CBC-DF45-9673-6D6C21BD39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766" y="255770"/>
            <a:ext cx="8001002" cy="6346226"/>
          </a:xfrm>
          <a:prstGeom prst="rect">
            <a:avLst/>
          </a:prstGeom>
        </p:spPr>
      </p:pic>
      <p:pic>
        <p:nvPicPr>
          <p:cNvPr id="5" name="Gráfico 4" descr="Um círculo formado por pontos grandes">
            <a:extLst>
              <a:ext uri="{FF2B5EF4-FFF2-40B4-BE49-F238E27FC236}">
                <a16:creationId xmlns:a16="http://schemas.microsoft.com/office/drawing/2014/main" id="{D0FF43AF-A9B4-5A42-A797-0E768642B70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5558" y="4886224"/>
            <a:ext cx="3431544" cy="343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56160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955">
            <a:extLst>
              <a:ext uri="{FF2B5EF4-FFF2-40B4-BE49-F238E27FC236}">
                <a16:creationId xmlns:a16="http://schemas.microsoft.com/office/drawing/2014/main" id="{ABB69872-EC06-304B-8E74-6D89661C30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579" y="218660"/>
            <a:ext cx="8000999" cy="6420679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91068" y="168966"/>
            <a:ext cx="11802583" cy="6470374"/>
          </a:xfrm>
          <a:prstGeom prst="rect">
            <a:avLst/>
          </a:prstGeom>
          <a:noFill/>
          <a:ln w="76200">
            <a:solidFill>
              <a:srgbClr val="00FF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7807" y="-1287679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-1410292" y="3970312"/>
            <a:ext cx="4572000" cy="4572000"/>
          </a:xfrm>
          <a:prstGeom prst="rect">
            <a:avLst/>
          </a:prstGeom>
        </p:spPr>
      </p:pic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8882" y="2200300"/>
            <a:ext cx="3431544" cy="3431544"/>
          </a:xfrm>
          <a:prstGeom prst="rect">
            <a:avLst/>
          </a:prstGeom>
        </p:spPr>
      </p:pic>
      <p:pic>
        <p:nvPicPr>
          <p:cNvPr id="13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8775744" y="4053266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991518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084" y="168966"/>
            <a:ext cx="8565124" cy="6436767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01B86FE-4A7D-4E0D-9425-A424AE5CE9EF}"/>
              </a:ext>
            </a:extLst>
          </p:cNvPr>
          <p:cNvSpPr/>
          <p:nvPr/>
        </p:nvSpPr>
        <p:spPr>
          <a:xfrm>
            <a:off x="159026" y="168966"/>
            <a:ext cx="11848273" cy="6470374"/>
          </a:xfrm>
          <a:prstGeom prst="rect">
            <a:avLst/>
          </a:prstGeom>
          <a:noFill/>
          <a:ln w="76200">
            <a:solidFill>
              <a:srgbClr val="09FF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Gráfico 15" descr="Um círculo preenchido com pontos">
            <a:extLst>
              <a:ext uri="{FF2B5EF4-FFF2-40B4-BE49-F238E27FC236}">
                <a16:creationId xmlns:a16="http://schemas.microsoft.com/office/drawing/2014/main" id="{ACB57316-6E06-427D-A977-B19A0DC30A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73562" y="-1280956"/>
            <a:ext cx="4572000" cy="4572000"/>
          </a:xfrm>
          <a:prstGeom prst="rect">
            <a:avLst/>
          </a:prstGeom>
        </p:spPr>
      </p:pic>
      <p:pic>
        <p:nvPicPr>
          <p:cNvPr id="18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-2126975" y="3970313"/>
            <a:ext cx="4572000" cy="4572000"/>
          </a:xfrm>
          <a:prstGeom prst="rect">
            <a:avLst/>
          </a:prstGeom>
        </p:spPr>
      </p:pic>
      <p:pic>
        <p:nvPicPr>
          <p:cNvPr id="33" name="Gráfico 32" descr="Um círculo formado por pontos grandes">
            <a:extLst>
              <a:ext uri="{FF2B5EF4-FFF2-40B4-BE49-F238E27FC236}">
                <a16:creationId xmlns:a16="http://schemas.microsoft.com/office/drawing/2014/main" id="{5EDC13C2-1F97-4BDD-BAD0-703A628630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348882" y="2200300"/>
            <a:ext cx="3431544" cy="3431544"/>
          </a:xfrm>
          <a:prstGeom prst="rect">
            <a:avLst/>
          </a:prstGeom>
        </p:spPr>
      </p:pic>
      <p:pic>
        <p:nvPicPr>
          <p:cNvPr id="13" name="Gráfico 17" descr="Um círculo preenchido com linhas onduladas">
            <a:extLst>
              <a:ext uri="{FF2B5EF4-FFF2-40B4-BE49-F238E27FC236}">
                <a16:creationId xmlns:a16="http://schemas.microsoft.com/office/drawing/2014/main" id="{A9CF5C8A-C7A1-4D66-818B-4898D980160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20045913">
            <a:off x="10154168" y="3970313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9778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 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 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 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E3D8CE0200004D9D75D259FFEB2789" ma:contentTypeVersion="11" ma:contentTypeDescription="Create a new document." ma:contentTypeScope="" ma:versionID="fce1f9fcfc2f971406875271b8fa1663">
  <xsd:schema xmlns:xsd="http://www.w3.org/2001/XMLSchema" xmlns:xs="http://www.w3.org/2001/XMLSchema" xmlns:p="http://schemas.microsoft.com/office/2006/metadata/properties" xmlns:ns3="9e212106-68fd-4da2-b342-87abbb2de273" xmlns:ns4="da39f216-0e23-4865-88c2-4e20104819bb" targetNamespace="http://schemas.microsoft.com/office/2006/metadata/properties" ma:root="true" ma:fieldsID="efafc0aa8870c81c8d263cc6618b4cb5" ns3:_="" ns4:_="">
    <xsd:import namespace="9e212106-68fd-4da2-b342-87abbb2de273"/>
    <xsd:import namespace="da39f216-0e23-4865-88c2-4e20104819b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212106-68fd-4da2-b342-87abbb2de2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39f216-0e23-4865-88c2-4e20104819bb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7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56BACC8-ECAB-4A22-94F2-F737DDFC8219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9e212106-68fd-4da2-b342-87abbb2de273"/>
    <ds:schemaRef ds:uri="da39f216-0e23-4865-88c2-4e20104819bb"/>
  </ds:schemaRefs>
</ds:datastoreItem>
</file>

<file path=customXml/itemProps2.xml><?xml version="1.0" encoding="utf-8"?>
<ds:datastoreItem xmlns:ds="http://schemas.openxmlformats.org/officeDocument/2006/customXml" ds:itemID="{FB57EA2A-B7CE-4635-9666-0501EA7792E3}">
  <ds:schemaRefs>
    <ds:schemaRef ds:uri="http://schemas.microsoft.com/office/2006/metadata/propertie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9698F610-AF13-44B6-B2ED-EDA4925A665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25" baseType="lpstr"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Morales</dc:creator>
  <cp:lastModifiedBy>Josiane Dos Santos</cp:lastModifiedBy>
  <cp:revision>6</cp:revision>
  <dcterms:created xsi:type="dcterms:W3CDTF">2021-05-28T22:58:29Z</dcterms:created>
  <dcterms:modified xsi:type="dcterms:W3CDTF">2021-11-25T12:08:37Z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0x01010070E3D8CE0200004D9D75D259FFEB2789</vt:lpwstr>
  </property>
</Properties>
</file>